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4A175-84BB-46EB-8994-765F4240318B}" type="datetimeFigureOut">
              <a:rPr lang="en-US" smtClean="0"/>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4A175-84BB-46EB-8994-765F4240318B}" type="datetimeFigureOut">
              <a:rPr lang="en-US" smtClean="0"/>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4A175-84BB-46EB-8994-765F4240318B}" type="datetimeFigureOut">
              <a:rPr lang="en-US" smtClean="0"/>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4A175-84BB-46EB-8994-765F4240318B}" type="datetimeFigureOut">
              <a:rPr lang="en-US" smtClean="0"/>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4A175-84BB-46EB-8994-765F4240318B}" type="datetimeFigureOut">
              <a:rPr lang="en-US" smtClean="0"/>
              <a:t>5/4/2011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4A175-84BB-46EB-8994-765F4240318B}" type="datetimeFigureOut">
              <a:rPr lang="en-US" smtClean="0"/>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4A175-84BB-46EB-8994-765F4240318B}" type="datetimeFigureOut">
              <a:rPr lang="en-US" smtClean="0"/>
              <a:t>5/4/2011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4A175-84BB-46EB-8994-765F4240318B}" type="datetimeFigureOut">
              <a:rPr lang="en-US" smtClean="0"/>
              <a:t>5/4/2011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4A175-84BB-46EB-8994-765F4240318B}" type="datetimeFigureOut">
              <a:rPr lang="en-US" smtClean="0"/>
              <a:t>5/4/2011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4A175-84BB-46EB-8994-765F4240318B}" type="datetimeFigureOut">
              <a:rPr lang="en-US" smtClean="0"/>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4A175-84BB-46EB-8994-765F4240318B}" type="datetimeFigureOut">
              <a:rPr lang="en-US" smtClean="0"/>
              <a:t>5/4/2011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9F3D4-C3B6-490B-AC2B-15105D1245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4A175-84BB-46EB-8994-765F4240318B}" type="datetimeFigureOut">
              <a:rPr lang="en-US" smtClean="0"/>
              <a:t>5/4/2011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9F3D4-C3B6-490B-AC2B-15105D1245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FF0000"/>
                </a:solidFill>
              </a:rPr>
              <a:t>Day Three: Modern and Proto-Harney Basin and the High Lava Plains Provence</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chemeClr val="bg1">
                    <a:lumMod val="75000"/>
                  </a:schemeClr>
                </a:solidFill>
              </a:rPr>
              <a:t>Reviewed by Richard Fletcher</a:t>
            </a:r>
            <a:endParaRPr lang="en-US" dirty="0">
              <a:solidFill>
                <a:schemeClr val="bg1">
                  <a:lumMod val="7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l="31429" t="13714" r="28571" b="4762"/>
          <a:stretch>
            <a:fillRect/>
          </a:stretch>
        </p:blipFill>
        <p:spPr bwMode="auto">
          <a:xfrm>
            <a:off x="1600200" y="0"/>
            <a:ext cx="5715000" cy="6858000"/>
          </a:xfrm>
          <a:prstGeom prst="rect">
            <a:avLst/>
          </a:prstGeom>
          <a:noFill/>
          <a:ln w="9525">
            <a:noFill/>
            <a:miter lim="800000"/>
            <a:headEnd/>
            <a:tailEnd/>
          </a:ln>
        </p:spPr>
      </p:pic>
      <p:sp>
        <p:nvSpPr>
          <p:cNvPr id="5" name="Oval 4"/>
          <p:cNvSpPr/>
          <p:nvPr/>
        </p:nvSpPr>
        <p:spPr>
          <a:xfrm>
            <a:off x="4953000" y="11430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Crane (Harney) Basin Overview</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bg1">
                    <a:lumMod val="75000"/>
                  </a:schemeClr>
                </a:solidFill>
              </a:rPr>
              <a:t>Located east of Burns Oregon, this basin reveals some of the earliest evidence of extension on the Northwestern end of the Basin and range.  Cross cutting relationships put date this basin after the 16 Ma old </a:t>
            </a:r>
            <a:r>
              <a:rPr lang="en-US" dirty="0" err="1" smtClean="0">
                <a:solidFill>
                  <a:schemeClr val="bg1">
                    <a:lumMod val="75000"/>
                  </a:schemeClr>
                </a:solidFill>
              </a:rPr>
              <a:t>Steens</a:t>
            </a:r>
            <a:r>
              <a:rPr lang="en-US" dirty="0" smtClean="0">
                <a:solidFill>
                  <a:schemeClr val="bg1">
                    <a:lumMod val="75000"/>
                  </a:schemeClr>
                </a:solidFill>
              </a:rPr>
              <a:t> Basalt, but prior to the High Lava Plains volcanism.</a:t>
            </a:r>
            <a:endParaRPr lang="en-US" dirty="0">
              <a:solidFill>
                <a:schemeClr val="bg1">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l="21429" t="15238" r="13809" b="11619"/>
          <a:stretch>
            <a:fillRect/>
          </a:stretch>
        </p:blipFill>
        <p:spPr bwMode="auto">
          <a:xfrm>
            <a:off x="0" y="0"/>
            <a:ext cx="9144000" cy="6858000"/>
          </a:xfrm>
          <a:prstGeom prst="rect">
            <a:avLst/>
          </a:prstGeom>
          <a:noFill/>
          <a:ln w="9525">
            <a:noFill/>
            <a:miter lim="800000"/>
            <a:headEnd/>
            <a:tailEnd/>
          </a:ln>
        </p:spPr>
      </p:pic>
      <p:sp>
        <p:nvSpPr>
          <p:cNvPr id="5" name="Oval 4"/>
          <p:cNvSpPr/>
          <p:nvPr/>
        </p:nvSpPr>
        <p:spPr>
          <a:xfrm>
            <a:off x="5867400" y="3276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53400" y="3657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610600" y="25908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47800" y="42672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 One: Crane Basin Half </a:t>
            </a:r>
            <a:r>
              <a:rPr lang="en-US" dirty="0" err="1" smtClean="0">
                <a:solidFill>
                  <a:srgbClr val="FF0000"/>
                </a:solidFill>
              </a:rPr>
              <a:t>Graben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bg1">
                    <a:lumMod val="75000"/>
                  </a:schemeClr>
                </a:solidFill>
              </a:rPr>
              <a:t>Clear </a:t>
            </a:r>
            <a:r>
              <a:rPr lang="en-US" dirty="0" err="1" smtClean="0">
                <a:solidFill>
                  <a:schemeClr val="bg1">
                    <a:lumMod val="75000"/>
                  </a:schemeClr>
                </a:solidFill>
              </a:rPr>
              <a:t>stratigraphic</a:t>
            </a:r>
            <a:r>
              <a:rPr lang="en-US" dirty="0" smtClean="0">
                <a:solidFill>
                  <a:schemeClr val="bg1">
                    <a:lumMod val="75000"/>
                  </a:schemeClr>
                </a:solidFill>
              </a:rPr>
              <a:t> relationships allow for accurate dating</a:t>
            </a:r>
          </a:p>
          <a:p>
            <a:r>
              <a:rPr lang="en-US" dirty="0" smtClean="0">
                <a:solidFill>
                  <a:schemeClr val="bg1">
                    <a:lumMod val="75000"/>
                  </a:schemeClr>
                </a:solidFill>
              </a:rPr>
              <a:t>Fluvial and </a:t>
            </a:r>
            <a:r>
              <a:rPr lang="en-US" dirty="0" err="1" smtClean="0">
                <a:solidFill>
                  <a:schemeClr val="bg1">
                    <a:lumMod val="75000"/>
                  </a:schemeClr>
                </a:solidFill>
              </a:rPr>
              <a:t>lacustrine</a:t>
            </a:r>
            <a:r>
              <a:rPr lang="en-US" dirty="0" smtClean="0">
                <a:solidFill>
                  <a:schemeClr val="bg1">
                    <a:lumMod val="75000"/>
                  </a:schemeClr>
                </a:solidFill>
              </a:rPr>
              <a:t> deposits typical of large basins </a:t>
            </a:r>
          </a:p>
          <a:p>
            <a:r>
              <a:rPr lang="en-US" dirty="0" smtClean="0">
                <a:solidFill>
                  <a:schemeClr val="bg1">
                    <a:lumMod val="75000"/>
                  </a:schemeClr>
                </a:solidFill>
              </a:rPr>
              <a:t>East dipping normal fault marks one edge of </a:t>
            </a:r>
            <a:r>
              <a:rPr lang="en-US" dirty="0" err="1" smtClean="0">
                <a:solidFill>
                  <a:schemeClr val="bg1">
                    <a:lumMod val="75000"/>
                  </a:schemeClr>
                </a:solidFill>
              </a:rPr>
              <a:t>graben</a:t>
            </a:r>
            <a:endParaRPr lang="en-US" dirty="0">
              <a:solidFill>
                <a:schemeClr val="bg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l="12857" t="20571" r="45714" b="33714"/>
          <a:stretch>
            <a:fillRect/>
          </a:stretch>
        </p:blipFill>
        <p:spPr bwMode="auto">
          <a:xfrm>
            <a:off x="0" y="0"/>
            <a:ext cx="924306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 Two: Differential Extension</a:t>
            </a:r>
            <a:endParaRPr lang="en-US" dirty="0">
              <a:solidFill>
                <a:srgbClr val="FF0000"/>
              </a:solidFill>
            </a:endParaRPr>
          </a:p>
        </p:txBody>
      </p:sp>
      <p:sp>
        <p:nvSpPr>
          <p:cNvPr id="3" name="Content Placeholder 2"/>
          <p:cNvSpPr>
            <a:spLocks noGrp="1"/>
          </p:cNvSpPr>
          <p:nvPr>
            <p:ph idx="1"/>
          </p:nvPr>
        </p:nvSpPr>
        <p:spPr/>
        <p:txBody>
          <a:bodyPr/>
          <a:lstStyle/>
          <a:p>
            <a:endParaRPr lang="en-US" dirty="0">
              <a:solidFill>
                <a:schemeClr val="bg1">
                  <a:lumMod val="75000"/>
                </a:schemeClr>
              </a:solidFill>
            </a:endParaRPr>
          </a:p>
        </p:txBody>
      </p:sp>
      <p:pic>
        <p:nvPicPr>
          <p:cNvPr id="3074" name="Picture 2"/>
          <p:cNvPicPr>
            <a:picLocks noChangeAspect="1" noChangeArrowheads="1"/>
          </p:cNvPicPr>
          <p:nvPr/>
        </p:nvPicPr>
        <p:blipFill>
          <a:blip r:embed="rId2" cstate="print"/>
          <a:srcRect l="16667" t="32762" r="23809" b="12381"/>
          <a:stretch>
            <a:fillRect/>
          </a:stretch>
        </p:blipFill>
        <p:spPr bwMode="auto">
          <a:xfrm>
            <a:off x="0" y="1295400"/>
            <a:ext cx="9220200" cy="5562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Stop Three: Westward Extension Formation  of Harney Basin</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solidFill>
                  <a:schemeClr val="bg1">
                    <a:lumMod val="75000"/>
                  </a:schemeClr>
                </a:solidFill>
              </a:rPr>
              <a:t>Differing deposition along Crane shear zone</a:t>
            </a:r>
          </a:p>
          <a:p>
            <a:r>
              <a:rPr lang="en-US" dirty="0" smtClean="0">
                <a:solidFill>
                  <a:schemeClr val="bg1">
                    <a:lumMod val="75000"/>
                  </a:schemeClr>
                </a:solidFill>
              </a:rPr>
              <a:t>Northern extension persisted after Westward extension slowed or stopped</a:t>
            </a:r>
          </a:p>
          <a:p>
            <a:r>
              <a:rPr lang="en-US" dirty="0" smtClean="0">
                <a:solidFill>
                  <a:schemeClr val="bg1">
                    <a:lumMod val="75000"/>
                  </a:schemeClr>
                </a:solidFill>
              </a:rPr>
              <a:t>Vent associated with the Drinkwater Basalt coincides with the Crane Shear Zone suggesting the shear zone localized the vents.</a:t>
            </a:r>
            <a:endParaRPr lang="en-US" dirty="0">
              <a:solidFill>
                <a:schemeClr val="bg1">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l="26667" t="37333" r="13333" b="23048"/>
          <a:stretch>
            <a:fillRect/>
          </a:stretch>
        </p:blipFill>
        <p:spPr bwMode="auto">
          <a:xfrm>
            <a:off x="76200" y="1330916"/>
            <a:ext cx="8915400" cy="415548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Stop Four: Hampton Butte</a:t>
            </a:r>
            <a:endParaRPr lang="en-US" dirty="0">
              <a:solidFill>
                <a:srgbClr val="FF0000"/>
              </a:solidFill>
            </a:endParaRPr>
          </a:p>
        </p:txBody>
      </p:sp>
      <p:sp>
        <p:nvSpPr>
          <p:cNvPr id="3" name="Content Placeholder 2"/>
          <p:cNvSpPr>
            <a:spLocks noGrp="1"/>
          </p:cNvSpPr>
          <p:nvPr>
            <p:ph idx="1"/>
          </p:nvPr>
        </p:nvSpPr>
        <p:spPr/>
        <p:txBody>
          <a:bodyPr/>
          <a:lstStyle/>
          <a:p>
            <a:r>
              <a:rPr lang="en-US" dirty="0" err="1" smtClean="0">
                <a:solidFill>
                  <a:schemeClr val="bg1">
                    <a:lumMod val="75000"/>
                  </a:schemeClr>
                </a:solidFill>
              </a:rPr>
              <a:t>Rhyodacite</a:t>
            </a:r>
            <a:r>
              <a:rPr lang="en-US" dirty="0" smtClean="0">
                <a:solidFill>
                  <a:schemeClr val="bg1">
                    <a:lumMod val="75000"/>
                  </a:schemeClr>
                </a:solidFill>
              </a:rPr>
              <a:t>, </a:t>
            </a:r>
            <a:r>
              <a:rPr lang="en-US" dirty="0" err="1" smtClean="0">
                <a:solidFill>
                  <a:schemeClr val="bg1">
                    <a:lumMod val="75000"/>
                  </a:schemeClr>
                </a:solidFill>
              </a:rPr>
              <a:t>Dacite</a:t>
            </a:r>
            <a:r>
              <a:rPr lang="en-US" dirty="0" smtClean="0">
                <a:solidFill>
                  <a:schemeClr val="bg1">
                    <a:lumMod val="75000"/>
                  </a:schemeClr>
                </a:solidFill>
              </a:rPr>
              <a:t> dome and flow complex aged between 30.3 and 28.6 Ma</a:t>
            </a:r>
          </a:p>
          <a:p>
            <a:r>
              <a:rPr lang="en-US" dirty="0" err="1" smtClean="0">
                <a:solidFill>
                  <a:schemeClr val="bg1">
                    <a:lumMod val="75000"/>
                  </a:schemeClr>
                </a:solidFill>
              </a:rPr>
              <a:t>Stratigraphically</a:t>
            </a:r>
            <a:r>
              <a:rPr lang="en-US" dirty="0" smtClean="0">
                <a:solidFill>
                  <a:schemeClr val="bg1">
                    <a:lumMod val="75000"/>
                  </a:schemeClr>
                </a:solidFill>
              </a:rPr>
              <a:t> the same as John Day formation broadening the reach of vents and bridging volcanism noted south of Hampton Butte</a:t>
            </a:r>
          </a:p>
          <a:p>
            <a:pPr>
              <a:buNone/>
            </a:pPr>
            <a:endParaRPr lang="en-US" dirty="0">
              <a:solidFill>
                <a:schemeClr val="bg1">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191</Words>
  <Application>Microsoft Office PowerPoint</Application>
  <PresentationFormat>On-screen Show (4:3)</PresentationFormat>
  <Paragraphs>16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Day Three: Modern and Proto-Harney Basin and the High Lava Plains Provence</vt:lpstr>
      <vt:lpstr>Crane (Harney) Basin Overview</vt:lpstr>
      <vt:lpstr>PowerPoint Presentation</vt:lpstr>
      <vt:lpstr>Stop One: Crane Basin Half Graben</vt:lpstr>
      <vt:lpstr>PowerPoint Presentation</vt:lpstr>
      <vt:lpstr>Stop Two: Differential Extension</vt:lpstr>
      <vt:lpstr>Stop Three: Westward Extension Formation  of Harney Basin</vt:lpstr>
      <vt:lpstr>PowerPoint Presentation</vt:lpstr>
      <vt:lpstr>Stop Four: Hampton Butte</vt:lpstr>
      <vt:lpstr>PowerPoint Presentation</vt:lpstr>
    </vt:vector>
  </TitlesOfParts>
  <Company>Western Oregon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Three: Modern and Proto-Harney Basin and the High Lava Plains Provence</dc:title>
  <dc:creator>rfletcher06</dc:creator>
  <cp:lastModifiedBy>UCS</cp:lastModifiedBy>
  <cp:revision>13</cp:revision>
  <dcterms:created xsi:type="dcterms:W3CDTF">2011-05-04T17:03:13Z</dcterms:created>
  <dcterms:modified xsi:type="dcterms:W3CDTF">2011-05-04T23:08:25Z</dcterms:modified>
</cp:coreProperties>
</file>