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0" r:id="rId5"/>
    <p:sldId id="288" r:id="rId6"/>
    <p:sldId id="268" r:id="rId7"/>
    <p:sldId id="289" r:id="rId8"/>
    <p:sldId id="269" r:id="rId9"/>
    <p:sldId id="287" r:id="rId10"/>
    <p:sldId id="270" r:id="rId11"/>
    <p:sldId id="284" r:id="rId12"/>
    <p:sldId id="285" r:id="rId13"/>
    <p:sldId id="271" r:id="rId14"/>
    <p:sldId id="272" r:id="rId15"/>
    <p:sldId id="273" r:id="rId16"/>
    <p:sldId id="275" r:id="rId17"/>
    <p:sldId id="276" r:id="rId18"/>
    <p:sldId id="281" r:id="rId19"/>
    <p:sldId id="279" r:id="rId20"/>
    <p:sldId id="28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3" autoAdjust="0"/>
    <p:restoredTop sz="94668" autoAdjust="0"/>
  </p:normalViewPr>
  <p:slideViewPr>
    <p:cSldViewPr snapToGrid="0" snapToObjects="1">
      <p:cViewPr varScale="1">
        <p:scale>
          <a:sx n="146" d="100"/>
          <a:sy n="146" d="100"/>
        </p:scale>
        <p:origin x="-104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pic>
        <p:nvPicPr>
          <p:cNvPr id="24579" name="Picture 3" descr="D:\FRONTPAGE THEMES\NATURE\ANABNR2.PNG"/>
          <p:cNvPicPr>
            <a:picLocks noChangeAspect="1" noChangeArrowheads="1"/>
          </p:cNvPicPr>
          <p:nvPr/>
        </p:nvPicPr>
        <p:blipFill>
          <a:blip r:embed="rId2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</p:spPr>
      </p:pic>
      <p:sp>
        <p:nvSpPr>
          <p:cNvPr id="24580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-103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sp>
        <p:nvSpPr>
          <p:cNvPr id="23556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sp>
        <p:nvSpPr>
          <p:cNvPr id="23557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0765E4E1-7A13-3D4D-94DB-BF112E5BBB4F}" type="datetimeFigureOut">
              <a:rPr lang="en-US" smtClean="0"/>
              <a:pPr/>
              <a:t>1/3/15</a:t>
            </a:fld>
            <a:endParaRPr lang="en-US"/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23561" name="Picture 9" descr="C:\Wendy\anabnr2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</p:spPr>
      </p:pic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Times New Roman" pitchFamily="-103" charset="0"/>
            </a:endParaRP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fld id="{4D0A357C-6099-2844-90C6-E26BF444B0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heck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3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-103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-103" charset="2"/>
        <a:buChar char="n"/>
        <a:defRPr sz="2800">
          <a:solidFill>
            <a:schemeClr val="tx1"/>
          </a:solidFill>
          <a:latin typeface="+mn-lt"/>
          <a:ea typeface="ＭＳ Ｐゴシック" pitchFamily="-103" charset="-128"/>
        </a:defRPr>
      </a:lvl2pPr>
      <a:lvl3pPr marL="1370013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-103" charset="2"/>
        <a:buChar char="n"/>
        <a:defRPr sz="2400">
          <a:solidFill>
            <a:schemeClr val="tx1"/>
          </a:solidFill>
          <a:latin typeface="+mn-lt"/>
          <a:ea typeface="ＭＳ Ｐゴシック" pitchFamily="-103" charset="-128"/>
        </a:defRPr>
      </a:lvl3pPr>
      <a:lvl4pPr marL="1712913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-103" charset="2"/>
        <a:buChar char="n"/>
        <a:defRPr sz="2000">
          <a:solidFill>
            <a:schemeClr val="tx1"/>
          </a:solidFill>
          <a:latin typeface="+mn-lt"/>
          <a:ea typeface="ＭＳ Ｐゴシック" pitchFamily="-103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103" charset="2"/>
        <a:buChar char="n"/>
        <a:defRPr sz="2000">
          <a:solidFill>
            <a:schemeClr val="tx1"/>
          </a:solidFill>
          <a:latin typeface="+mn-lt"/>
          <a:ea typeface="ＭＳ Ｐゴシック" pitchFamily="-103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103" charset="2"/>
        <a:buChar char="n"/>
        <a:defRPr sz="2000">
          <a:solidFill>
            <a:schemeClr val="tx1"/>
          </a:solidFill>
          <a:latin typeface="+mn-lt"/>
          <a:ea typeface="ＭＳ Ｐゴシック" pitchFamily="-103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103" charset="2"/>
        <a:buChar char="n"/>
        <a:defRPr sz="2000">
          <a:solidFill>
            <a:schemeClr val="tx1"/>
          </a:solidFill>
          <a:latin typeface="+mn-lt"/>
          <a:ea typeface="ＭＳ Ｐゴシック" pitchFamily="-103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103" charset="2"/>
        <a:buChar char="n"/>
        <a:defRPr sz="2000">
          <a:solidFill>
            <a:schemeClr val="tx1"/>
          </a:solidFill>
          <a:latin typeface="+mn-lt"/>
          <a:ea typeface="ＭＳ Ｐゴシック" pitchFamily="-103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103" charset="2"/>
        <a:buChar char="n"/>
        <a:defRPr sz="2000">
          <a:solidFill>
            <a:schemeClr val="tx1"/>
          </a:solidFill>
          <a:latin typeface="+mn-lt"/>
          <a:ea typeface="ＭＳ Ｐゴシック" pitchFamily="-10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df"/><Relationship Id="rId5" Type="http://schemas.openxmlformats.org/officeDocument/2006/relationships/image" Target="../media/image8.png"/><Relationship Id="rId6" Type="http://schemas.openxmlformats.org/officeDocument/2006/relationships/image" Target="../media/image9.pdf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Acculturation Psychology and Study Abroad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Victor Savicki</a:t>
            </a:r>
          </a:p>
          <a:p>
            <a:r>
              <a:rPr lang="en-US" dirty="0" smtClean="0"/>
              <a:t>Western Oregon University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311"/>
            <a:ext cx="7772400" cy="1143000"/>
          </a:xfrm>
        </p:spPr>
        <p:txBody>
          <a:bodyPr/>
          <a:lstStyle/>
          <a:p>
            <a:r>
              <a:rPr lang="en-US" dirty="0" smtClean="0"/>
              <a:t>Behavior Findings, No U Curve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65223" y="1314585"/>
            <a:ext cx="7618238" cy="5497698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Cognition: Identity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Psychological identity refers to a subjective feeling of consistency and continuity of self across situations that provides a sense of stability and serves as a guide for making key life choices.  A stable identity develops over time through a process of experimentation, reflection, and observation that peaks in adolescence and may continue into early adulthood.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862" y="2101850"/>
            <a:ext cx="8268138" cy="4114800"/>
          </a:xfrm>
        </p:spPr>
        <p:txBody>
          <a:bodyPr/>
          <a:lstStyle/>
          <a:p>
            <a:r>
              <a:rPr lang="en-US" dirty="0" smtClean="0"/>
              <a:t>Gender</a:t>
            </a:r>
          </a:p>
          <a:p>
            <a:r>
              <a:rPr lang="en-US" dirty="0" smtClean="0"/>
              <a:t>Ethnicity</a:t>
            </a:r>
          </a:p>
          <a:p>
            <a:r>
              <a:rPr lang="en-US" dirty="0" smtClean="0"/>
              <a:t>Family roles (son/daughter, mother/father, etc.</a:t>
            </a:r>
          </a:p>
          <a:p>
            <a:r>
              <a:rPr lang="en-US" dirty="0" smtClean="0"/>
              <a:t>Career/work/professional</a:t>
            </a:r>
          </a:p>
          <a:p>
            <a:r>
              <a:rPr lang="en-US" dirty="0" smtClean="0"/>
              <a:t>Ideology</a:t>
            </a:r>
          </a:p>
          <a:p>
            <a:r>
              <a:rPr lang="en-US" dirty="0" smtClean="0"/>
              <a:t>Religion</a:t>
            </a:r>
          </a:p>
          <a:p>
            <a:r>
              <a:rPr lang="en-US" dirty="0" smtClean="0"/>
              <a:t>Culture</a:t>
            </a:r>
          </a:p>
          <a:p>
            <a:pPr lvl="1"/>
            <a:r>
              <a:rPr lang="en-US" dirty="0" smtClean="0"/>
              <a:t>National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44045"/>
            <a:ext cx="7772400" cy="1143000"/>
          </a:xfrm>
        </p:spPr>
        <p:txBody>
          <a:bodyPr/>
          <a:lstStyle/>
          <a:p>
            <a:r>
              <a:rPr lang="en-US" dirty="0" smtClean="0"/>
              <a:t>Identity: Context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4690" y="1760483"/>
            <a:ext cx="696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Erikson </a:t>
            </a:r>
            <a:r>
              <a:rPr lang="en-US" i="1" dirty="0" smtClean="0"/>
              <a:t>Identity, Youth and Crisis</a:t>
            </a:r>
            <a:r>
              <a:rPr lang="en-US" dirty="0" smtClean="0"/>
              <a:t>  (1968).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4867" y="2579876"/>
            <a:ext cx="8382000" cy="3743848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Marcia’s Formulation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4069" y="2241550"/>
            <a:ext cx="7935310" cy="3381484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3" y="18704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American Identity: Home </a:t>
            </a:r>
            <a:r>
              <a:rPr lang="en-US" dirty="0" err="1" smtClean="0"/>
              <a:t>vs</a:t>
            </a:r>
            <a:r>
              <a:rPr lang="en-US" dirty="0" smtClean="0"/>
              <a:t> Abroad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88635" y="1371600"/>
            <a:ext cx="7429500" cy="5486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31358" y="1809372"/>
            <a:ext cx="2579576" cy="3566552"/>
            <a:chOff x="3131358" y="1809372"/>
            <a:chExt cx="2579576" cy="3566552"/>
          </a:xfrm>
        </p:grpSpPr>
        <p:sp>
          <p:nvSpPr>
            <p:cNvPr id="5" name="Rectangle 4"/>
            <p:cNvSpPr/>
            <p:nvPr/>
          </p:nvSpPr>
          <p:spPr bwMode="auto">
            <a:xfrm>
              <a:off x="3131358" y="1809372"/>
              <a:ext cx="2565974" cy="356655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3131358" y="2400898"/>
              <a:ext cx="2565974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135892" y="3153529"/>
              <a:ext cx="2565974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140426" y="3906160"/>
              <a:ext cx="2565974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144960" y="4658791"/>
              <a:ext cx="2565974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and ABC’s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1850"/>
            <a:ext cx="7148786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Pre-Departure Commitment/Affirmation (C) correlated significantly with Post behavioral adaptation difficulties (B).</a:t>
            </a:r>
          </a:p>
          <a:p>
            <a:r>
              <a:rPr lang="en-US" dirty="0" smtClean="0"/>
              <a:t>Pre-Departure Commitment/Affirmation (C) is related to lower Flexibility, higher appraisal of cultural experiences as Threats, stronger Negative Affect and higher Anxiety (A). </a:t>
            </a:r>
          </a:p>
          <a:p>
            <a:r>
              <a:rPr lang="en-US" dirty="0" smtClean="0"/>
              <a:t>Pre-Departure Exploration/Search (C) also correlated significantly with Post behavioral adaptation difficulties (B).  </a:t>
            </a:r>
          </a:p>
          <a:p>
            <a:r>
              <a:rPr lang="en-US" dirty="0" smtClean="0"/>
              <a:t>Pre-Departure Exploration/Search (C) correlated significantly with the appraisal of acculturative stress as a Threat, Critical Thinking, Negative Affect, and Depression (A).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Higher Pre-Departure Commitment/Affirmation may indicate a more fixed, potentially rigid identity; thus less amenable to intercultural adaptation; or a more tender, tentative formulation.</a:t>
            </a:r>
          </a:p>
          <a:p>
            <a:r>
              <a:rPr lang="en-US" dirty="0" smtClean="0"/>
              <a:t>Higher Pre-Departure Exploration/Search may open the Study Abroad student to more identity questions and anxiety, thus more negative affect if unresolved.</a:t>
            </a:r>
          </a:p>
          <a:p>
            <a:r>
              <a:rPr lang="en-US" dirty="0" smtClean="0"/>
              <a:t>Impact of intergroup contact anxiety and symbolic anxiety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548" y="240423"/>
            <a:ext cx="7772400" cy="1143000"/>
          </a:xfrm>
        </p:spPr>
        <p:txBody>
          <a:bodyPr/>
          <a:lstStyle/>
          <a:p>
            <a:r>
              <a:rPr lang="en-US" dirty="0" smtClean="0"/>
              <a:t>Waiting to be served</a:t>
            </a:r>
            <a:endParaRPr lang="en-US" dirty="0"/>
          </a:p>
        </p:txBody>
      </p:sp>
      <p:pic>
        <p:nvPicPr>
          <p:cNvPr id="4" name="Content Placeholder 3" descr="waiting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2205470" y="2101850"/>
            <a:ext cx="7772400" cy="4114800"/>
          </a:xfrm>
        </p:spPr>
      </p:pic>
      <p:pic>
        <p:nvPicPr>
          <p:cNvPr id="5" name="Picture 4" descr="waitin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38" y="1417638"/>
            <a:ext cx="4414816" cy="3306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4116" y="1178520"/>
            <a:ext cx="3652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and your group have been waiting to be served for over 30 minutes in a local restaurant.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5150069"/>
            <a:ext cx="2767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 and contrast American </a:t>
            </a:r>
            <a:r>
              <a:rPr lang="en-US" dirty="0" err="1" smtClean="0"/>
              <a:t>vs</a:t>
            </a:r>
            <a:r>
              <a:rPr lang="en-US" dirty="0" smtClean="0"/>
              <a:t> Spanish cultures.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43308"/>
            <a:ext cx="7772400" cy="1143000"/>
          </a:xfrm>
        </p:spPr>
        <p:txBody>
          <a:bodyPr/>
          <a:lstStyle/>
          <a:p>
            <a:r>
              <a:rPr lang="en-US" dirty="0" smtClean="0"/>
              <a:t>U.S. Cultural Values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3200" dirty="0" smtClean="0"/>
              <a:t>as viewed by other cultures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5448" y="2406427"/>
            <a:ext cx="8688552" cy="3619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276" y="6244897"/>
            <a:ext cx="444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Kohls</a:t>
            </a:r>
            <a:r>
              <a:rPr lang="en-US" dirty="0" smtClean="0"/>
              <a:t>, (1984).  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Acculturation: What is it?  Why it is important?</a:t>
            </a:r>
          </a:p>
          <a:p>
            <a:r>
              <a:rPr lang="en-US" dirty="0" smtClean="0"/>
              <a:t>ABC’s of Acculturation</a:t>
            </a:r>
          </a:p>
          <a:p>
            <a:r>
              <a:rPr lang="en-US" b="1" dirty="0" smtClean="0"/>
              <a:t>A</a:t>
            </a:r>
            <a:r>
              <a:rPr lang="en-US" dirty="0" smtClean="0"/>
              <a:t>ffect, disequilibrium and adjustment</a:t>
            </a:r>
          </a:p>
          <a:p>
            <a:r>
              <a:rPr lang="en-US" b="1" dirty="0" smtClean="0"/>
              <a:t>B</a:t>
            </a:r>
            <a:r>
              <a:rPr lang="en-US" dirty="0" smtClean="0"/>
              <a:t>ehavioral adaptation</a:t>
            </a:r>
          </a:p>
          <a:p>
            <a:r>
              <a:rPr lang="en-US" b="1" dirty="0" smtClean="0"/>
              <a:t>C</a:t>
            </a:r>
            <a:r>
              <a:rPr lang="en-US" dirty="0" smtClean="0"/>
              <a:t>ognitive identity challenges and changes</a:t>
            </a:r>
          </a:p>
          <a:p>
            <a:r>
              <a:rPr lang="en-US" dirty="0" smtClean="0"/>
              <a:t>Implications for study abroad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Affect: Positive reinterpretation (more time for socializing)</a:t>
            </a:r>
          </a:p>
          <a:p>
            <a:r>
              <a:rPr lang="en-US" dirty="0" smtClean="0"/>
              <a:t>Behavior: adaptation over time (pace of life)</a:t>
            </a:r>
          </a:p>
          <a:p>
            <a:r>
              <a:rPr lang="en-US" dirty="0" smtClean="0"/>
              <a:t>Cognition: </a:t>
            </a:r>
          </a:p>
          <a:p>
            <a:pPr lvl="1"/>
            <a:r>
              <a:rPr lang="en-US" dirty="0" smtClean="0"/>
              <a:t>Reframing to fit with Spanish cultural values.</a:t>
            </a:r>
          </a:p>
          <a:p>
            <a:pPr lvl="1"/>
            <a:r>
              <a:rPr lang="en-US" dirty="0" smtClean="0"/>
              <a:t>Expanding meaning perspectives to include “slowness” as valuable in some cases.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29424"/>
            <a:ext cx="77724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14243"/>
            <a:ext cx="7772400" cy="4114800"/>
          </a:xfrm>
        </p:spPr>
        <p:txBody>
          <a:bodyPr/>
          <a:lstStyle/>
          <a:p>
            <a:r>
              <a:rPr lang="en-US" dirty="0" smtClean="0"/>
              <a:t>Acculturation and the ABC’s are a useful framework for thinking about study abroad</a:t>
            </a:r>
          </a:p>
          <a:p>
            <a:r>
              <a:rPr lang="en-US" dirty="0" smtClean="0"/>
              <a:t>Students and faculty differ in life experience and life cycle emphases</a:t>
            </a:r>
          </a:p>
          <a:p>
            <a:r>
              <a:rPr lang="en-US" dirty="0" smtClean="0"/>
              <a:t>Reflective thinking/processing is key to constructing a useful, </a:t>
            </a:r>
            <a:r>
              <a:rPr lang="en-US" dirty="0" err="1" smtClean="0"/>
              <a:t>growthful</a:t>
            </a:r>
            <a:r>
              <a:rPr lang="en-US" dirty="0" smtClean="0"/>
              <a:t> narrative.</a:t>
            </a:r>
          </a:p>
          <a:p>
            <a:r>
              <a:rPr lang="en-US" dirty="0" smtClean="0"/>
              <a:t>Cognitive identity in the form of culturally based values and beliefs can both help and hinder positive study abroad outcomes.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Acculturation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Acculturation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The process of cultural and psychological change that takes place as a result of contact between cultural groups and their individual members (Berry, 2005). </a:t>
            </a:r>
          </a:p>
          <a:p>
            <a:pPr lvl="1"/>
            <a:r>
              <a:rPr lang="en-US" dirty="0" smtClean="0"/>
              <a:t>Changes that occur as a result of continuous first-hand contact between individuals of differing cultural origins (Ward, 2001).</a:t>
            </a:r>
          </a:p>
          <a:p>
            <a:r>
              <a:rPr lang="en-US" b="1" dirty="0" smtClean="0"/>
              <a:t>Acculturative stress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Stress reactions in response to life events that are rooted in the experience of acculturation (Berry, 2005).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6383"/>
            <a:ext cx="7772400" cy="1143000"/>
          </a:xfrm>
        </p:spPr>
        <p:txBody>
          <a:bodyPr/>
          <a:lstStyle/>
          <a:p>
            <a:r>
              <a:rPr lang="en-US" dirty="0" smtClean="0"/>
              <a:t>Acculturative Stress Example</a:t>
            </a:r>
            <a:endParaRPr lang="en-US" dirty="0"/>
          </a:p>
        </p:txBody>
      </p:sp>
      <p:pic>
        <p:nvPicPr>
          <p:cNvPr id="5" name="Picture 4" descr="Greeting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77266"/>
            <a:ext cx="7036266" cy="4963081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17824"/>
            <a:ext cx="7772400" cy="1143000"/>
          </a:xfrm>
        </p:spPr>
        <p:txBody>
          <a:bodyPr/>
          <a:lstStyle/>
          <a:p>
            <a:r>
              <a:rPr lang="en-US" dirty="0" smtClean="0"/>
              <a:t>Disequilibrium and Satisfaction</a:t>
            </a:r>
            <a:endParaRPr lang="en-US" dirty="0"/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003737" y="1675292"/>
            <a:ext cx="74549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7158632" y="3679637"/>
            <a:ext cx="1826625" cy="7042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3" charset="0"/>
            </a:endParaRPr>
          </a:p>
        </p:txBody>
      </p:sp>
      <p:pic>
        <p:nvPicPr>
          <p:cNvPr id="6" name="Picture 1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2590800" y="2747963"/>
            <a:ext cx="42672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2597150" y="4959350"/>
            <a:ext cx="425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3049588" y="2224088"/>
            <a:ext cx="38893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Geneva" charset="0"/>
              </a:rPr>
              <a:t>for Study Abroad Students Only</a:t>
            </a:r>
            <a:endParaRPr lang="en-US"/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1123951" y="4265613"/>
            <a:ext cx="288925" cy="947737"/>
            <a:chOff x="372" y="2186"/>
            <a:chExt cx="182" cy="597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381" y="2186"/>
              <a:ext cx="173" cy="5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 rot="16200000">
              <a:off x="212" y="2421"/>
              <a:ext cx="4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T-scores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7271710" y="3792725"/>
            <a:ext cx="104379" cy="10438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3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3898" y="3695732"/>
            <a:ext cx="163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Intercultural Adjustment Potential</a:t>
            </a:r>
          </a:p>
          <a:p>
            <a:r>
              <a:rPr lang="en-US" sz="1200" dirty="0" smtClean="0">
                <a:latin typeface="Arial"/>
                <a:cs typeface="Arial"/>
              </a:rPr>
              <a:t>Satisfaction with Life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284942" y="4162600"/>
            <a:ext cx="104379" cy="104387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3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Ward’s ABC’s of Acculturation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861" y="2101850"/>
            <a:ext cx="8077200" cy="4114800"/>
          </a:xfrm>
        </p:spPr>
        <p:txBody>
          <a:bodyPr/>
          <a:lstStyle/>
          <a:p>
            <a:r>
              <a:rPr lang="en-US" dirty="0" smtClean="0"/>
              <a:t>Affect</a:t>
            </a:r>
          </a:p>
          <a:p>
            <a:pPr lvl="1"/>
            <a:r>
              <a:rPr lang="en-US" dirty="0" smtClean="0"/>
              <a:t>Stress, coping, adjustment, well-being</a:t>
            </a:r>
          </a:p>
          <a:p>
            <a:r>
              <a:rPr lang="en-US" dirty="0" smtClean="0"/>
              <a:t>Behavior</a:t>
            </a:r>
          </a:p>
          <a:p>
            <a:pPr lvl="1"/>
            <a:r>
              <a:rPr lang="en-US" dirty="0" smtClean="0"/>
              <a:t>Adaptation to behavioral demands, “fitting-in”</a:t>
            </a:r>
          </a:p>
          <a:p>
            <a:r>
              <a:rPr lang="en-US" dirty="0" smtClean="0"/>
              <a:t>Cognition</a:t>
            </a:r>
          </a:p>
          <a:p>
            <a:pPr lvl="1"/>
            <a:r>
              <a:rPr lang="en-US" dirty="0" smtClean="0"/>
              <a:t>Social identity, self-description/concept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4552" y="6314966"/>
            <a:ext cx="356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Ward, (2001)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 bwMode="auto">
          <a:xfrm>
            <a:off x="2983483" y="4871387"/>
            <a:ext cx="1008994" cy="15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749211" y="4872975"/>
            <a:ext cx="1008994" cy="15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95" y="838200"/>
            <a:ext cx="8630805" cy="1143000"/>
          </a:xfrm>
        </p:spPr>
        <p:txBody>
          <a:bodyPr/>
          <a:lstStyle/>
          <a:p>
            <a:r>
              <a:rPr lang="en-US" dirty="0" smtClean="0"/>
              <a:t>Affect: Stress and Well-being Model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2663" y="2266815"/>
            <a:ext cx="2017986" cy="1220459"/>
            <a:chOff x="182663" y="2266815"/>
            <a:chExt cx="2017986" cy="1220459"/>
          </a:xfrm>
        </p:grpSpPr>
        <p:sp>
          <p:nvSpPr>
            <p:cNvPr id="4" name="Oval 3"/>
            <p:cNvSpPr/>
            <p:nvPr/>
          </p:nvSpPr>
          <p:spPr bwMode="auto">
            <a:xfrm>
              <a:off x="182663" y="2266815"/>
              <a:ext cx="2017986" cy="122045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911" y="2519080"/>
              <a:ext cx="1513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Antecedent Event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43919" y="4140959"/>
            <a:ext cx="1791833" cy="1569660"/>
            <a:chOff x="2165857" y="3388392"/>
            <a:chExt cx="1791833" cy="1569660"/>
          </a:xfrm>
        </p:grpSpPr>
        <p:sp>
          <p:nvSpPr>
            <p:cNvPr id="6" name="Rectangle 5"/>
            <p:cNvSpPr/>
            <p:nvPr/>
          </p:nvSpPr>
          <p:spPr bwMode="auto">
            <a:xfrm>
              <a:off x="2165857" y="3488264"/>
              <a:ext cx="1791832" cy="140922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5858" y="3388392"/>
              <a:ext cx="1791832" cy="156966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6600"/>
                  </a:solidFill>
                </a:rPr>
                <a:t>Appraisal</a:t>
              </a:r>
            </a:p>
            <a:p>
              <a:pPr algn="ctr"/>
              <a:r>
                <a:rPr lang="en-US" dirty="0" smtClean="0"/>
                <a:t>Harm/Loss</a:t>
              </a:r>
            </a:p>
            <a:p>
              <a:pPr algn="ctr"/>
              <a:r>
                <a:rPr lang="en-US" dirty="0" smtClean="0"/>
                <a:t>Threat</a:t>
              </a:r>
            </a:p>
            <a:p>
              <a:pPr algn="ctr"/>
              <a:r>
                <a:rPr lang="en-US" dirty="0" smtClean="0"/>
                <a:t>Challenge</a:t>
              </a:r>
            </a:p>
            <a:p>
              <a:pPr algn="ctr"/>
              <a:r>
                <a:rPr lang="en-US" dirty="0" smtClean="0"/>
                <a:t>Benefit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48986" y="4140959"/>
            <a:ext cx="1078579" cy="1508105"/>
            <a:chOff x="3792422" y="4140959"/>
            <a:chExt cx="1078579" cy="1508105"/>
          </a:xfrm>
        </p:grpSpPr>
        <p:sp>
          <p:nvSpPr>
            <p:cNvPr id="12" name="Diamond 11"/>
            <p:cNvSpPr/>
            <p:nvPr/>
          </p:nvSpPr>
          <p:spPr bwMode="auto">
            <a:xfrm>
              <a:off x="3792422" y="4140959"/>
              <a:ext cx="1078579" cy="1508105"/>
            </a:xfrm>
            <a:prstGeom prst="diamond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5913" y="4667334"/>
              <a:ext cx="103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Meaning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58205" y="4122899"/>
            <a:ext cx="1791832" cy="1569660"/>
            <a:chOff x="5175439" y="4122899"/>
            <a:chExt cx="1791832" cy="156966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175439" y="4122899"/>
              <a:ext cx="1791832" cy="156966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05912" y="4358151"/>
              <a:ext cx="15395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6600"/>
                  </a:solidFill>
                </a:rPr>
                <a:t>Coping</a:t>
              </a:r>
            </a:p>
            <a:p>
              <a:pPr algn="ctr"/>
              <a:r>
                <a:rPr lang="en-US" dirty="0" smtClean="0"/>
                <a:t>Effective</a:t>
              </a:r>
            </a:p>
            <a:p>
              <a:pPr algn="ctr"/>
              <a:r>
                <a:rPr lang="en-US" dirty="0" smtClean="0"/>
                <a:t>Ineffective</a:t>
              </a:r>
              <a:endParaRPr lang="en-US" dirty="0"/>
            </a:p>
          </p:txBody>
        </p:sp>
      </p:grpSp>
      <p:sp>
        <p:nvSpPr>
          <p:cNvPr id="20" name="Plaque 19"/>
          <p:cNvSpPr/>
          <p:nvPr/>
        </p:nvSpPr>
        <p:spPr bwMode="auto">
          <a:xfrm>
            <a:off x="6845496" y="2266815"/>
            <a:ext cx="1983194" cy="1220459"/>
          </a:xfrm>
          <a:prstGeom prst="plaqu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rPr>
              <a:t>Well-being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Times" pitchFamily="-103" charset="0"/>
              </a:rPr>
              <a:t>Adjustment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103" charset="0"/>
              </a:rPr>
              <a:t>Emotion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3" charset="0"/>
            </a:endParaRPr>
          </a:p>
        </p:txBody>
      </p:sp>
      <p:cxnSp>
        <p:nvCxnSpPr>
          <p:cNvPr id="22" name="Straight Arrow Connector 21"/>
          <p:cNvCxnSpPr>
            <a:stCxn id="4" idx="4"/>
          </p:cNvCxnSpPr>
          <p:nvPr/>
        </p:nvCxnSpPr>
        <p:spPr bwMode="auto">
          <a:xfrm rot="16200000" flipH="1">
            <a:off x="1378340" y="3300589"/>
            <a:ext cx="635625" cy="100899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5" idx="0"/>
            <a:endCxn id="20" idx="2"/>
          </p:cNvCxnSpPr>
          <p:nvPr/>
        </p:nvCxnSpPr>
        <p:spPr bwMode="auto">
          <a:xfrm rot="5400000" flipH="1" flipV="1">
            <a:off x="6927795" y="3213601"/>
            <a:ext cx="635625" cy="118297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endCxn id="4" idx="6"/>
          </p:cNvCxnSpPr>
          <p:nvPr/>
        </p:nvCxnSpPr>
        <p:spPr bwMode="auto">
          <a:xfrm rot="10800000" flipV="1">
            <a:off x="2200650" y="2849803"/>
            <a:ext cx="4644847" cy="272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191656" y="6532878"/>
            <a:ext cx="397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Lazarus, 1999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Affect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692" y="2241994"/>
            <a:ext cx="4074510" cy="4114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Stress Appraisal</a:t>
            </a:r>
          </a:p>
          <a:p>
            <a:pPr lvl="1"/>
            <a:r>
              <a:rPr lang="en-US" dirty="0" smtClean="0"/>
              <a:t>Higher Wellbeing: Challenge</a:t>
            </a:r>
          </a:p>
          <a:p>
            <a:pPr lvl="1"/>
            <a:r>
              <a:rPr lang="en-US" dirty="0" smtClean="0"/>
              <a:t>Lower Wellbeing: Threat, Loss</a:t>
            </a:r>
          </a:p>
          <a:p>
            <a:r>
              <a:rPr lang="en-US" dirty="0" smtClean="0"/>
              <a:t>Effective coping strategies</a:t>
            </a:r>
          </a:p>
          <a:p>
            <a:pPr lvl="1"/>
            <a:r>
              <a:rPr lang="en-US" dirty="0" smtClean="0"/>
              <a:t>Active coping</a:t>
            </a:r>
          </a:p>
          <a:p>
            <a:pPr lvl="1"/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Acceptance</a:t>
            </a:r>
          </a:p>
          <a:p>
            <a:pPr lvl="1"/>
            <a:r>
              <a:rPr lang="en-US" dirty="0" smtClean="0"/>
              <a:t>Positive reinterpretation</a:t>
            </a:r>
          </a:p>
          <a:p>
            <a:r>
              <a:rPr lang="en-US" dirty="0" smtClean="0"/>
              <a:t>Ineffective coping strategies</a:t>
            </a:r>
          </a:p>
          <a:p>
            <a:pPr lvl="1"/>
            <a:r>
              <a:rPr lang="en-US" dirty="0" smtClean="0"/>
              <a:t>Behavioral disengagement</a:t>
            </a:r>
          </a:p>
          <a:p>
            <a:pPr lvl="1"/>
            <a:r>
              <a:rPr lang="en-US" dirty="0" smtClean="0"/>
              <a:t>Denial</a:t>
            </a:r>
          </a:p>
          <a:p>
            <a:pPr lvl="1"/>
            <a:r>
              <a:rPr lang="en-US" dirty="0" smtClean="0"/>
              <a:t>Venting Emotion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09" y="2639716"/>
            <a:ext cx="3896009" cy="2922007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75923"/>
            <a:ext cx="7772400" cy="1143000"/>
          </a:xfrm>
        </p:spPr>
        <p:txBody>
          <a:bodyPr/>
          <a:lstStyle/>
          <a:p>
            <a:r>
              <a:rPr lang="en-US" dirty="0" smtClean="0"/>
              <a:t>Behavior: Socio-cultural Adaptation Factors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16146" y="2174449"/>
          <a:ext cx="8123054" cy="40487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87332"/>
                <a:gridCol w="3835722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Cultural Empathy-Relatedness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Impersonal Endeavors and Perils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Making friends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 Dealing with someone who is unpleasant/cross/aggressive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 Accepting/understanding the local political system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Getting used to the local food/finding food you enjoy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 Understanding the locals’ world view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Dealing with people in authority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 Taking a local perspective on the culture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Dealing with the bureaucracy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Understanding the local value system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Getting used to the pace of life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Seeing things from the locals’ point of view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Dealing with unsatisfactory service in stores and restaurants</a:t>
                      </a: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Understanding cultural differences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 Being able to see two sides of an intercultural issue</a:t>
                      </a:r>
                      <a:endParaRPr lang="en-US" sz="18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6146" y="6393793"/>
            <a:ext cx="446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Ward &amp; Kennedy, 1999</a:t>
            </a:r>
            <a:endParaRPr lang="en-US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3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AIM Research NAFSA 2013.pptx</Template>
  <TotalTime>10788</TotalTime>
  <Words>815</Words>
  <Application>Microsoft Macintosh PowerPoint</Application>
  <PresentationFormat>On-screen Show (4:3)</PresentationFormat>
  <Paragraphs>117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Nature</vt:lpstr>
      <vt:lpstr>Acculturation Psychology and Study Abroad</vt:lpstr>
      <vt:lpstr>Agenda</vt:lpstr>
      <vt:lpstr>Acculturation</vt:lpstr>
      <vt:lpstr>Acculturative Stress Example</vt:lpstr>
      <vt:lpstr>Disequilibrium and Satisfaction</vt:lpstr>
      <vt:lpstr>Ward’s ABC’s of Acculturation</vt:lpstr>
      <vt:lpstr>Affect: Stress and Well-being Model</vt:lpstr>
      <vt:lpstr>Affect Findings</vt:lpstr>
      <vt:lpstr>Behavior: Socio-cultural Adaptation Factors</vt:lpstr>
      <vt:lpstr>Behavior Findings, No U Curve</vt:lpstr>
      <vt:lpstr>Cognition: Identity</vt:lpstr>
      <vt:lpstr>Identity Components</vt:lpstr>
      <vt:lpstr>Identity: Context</vt:lpstr>
      <vt:lpstr>Marcia’s Formulation</vt:lpstr>
      <vt:lpstr>American Identity: Home vs Abroad</vt:lpstr>
      <vt:lpstr>Identity and ABC’s</vt:lpstr>
      <vt:lpstr>Discussion</vt:lpstr>
      <vt:lpstr>Waiting to be served</vt:lpstr>
      <vt:lpstr>U.S. Cultural Values  (as viewed by other cultures)</vt:lpstr>
      <vt:lpstr>ABC contributions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Acculturation as a Framework for Study Abroad</dc:title>
  <dc:creator>Victor Savicki</dc:creator>
  <cp:lastModifiedBy>Victor Savicki</cp:lastModifiedBy>
  <cp:revision>67</cp:revision>
  <dcterms:created xsi:type="dcterms:W3CDTF">2015-01-03T21:11:40Z</dcterms:created>
  <dcterms:modified xsi:type="dcterms:W3CDTF">2015-01-03T22:28:43Z</dcterms:modified>
</cp:coreProperties>
</file>