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2" r:id="rId4"/>
    <p:sldId id="257" r:id="rId5"/>
    <p:sldId id="264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173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E83-17D4-4E9F-82BA-25FE6DF0E67E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8D5-C6B8-48E9-B541-2F35931A9B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E83-17D4-4E9F-82BA-25FE6DF0E67E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8D5-C6B8-48E9-B541-2F35931A9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E83-17D4-4E9F-82BA-25FE6DF0E67E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8D5-C6B8-48E9-B541-2F35931A9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E83-17D4-4E9F-82BA-25FE6DF0E67E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8D5-C6B8-48E9-B541-2F35931A9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E83-17D4-4E9F-82BA-25FE6DF0E67E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8D5-C6B8-48E9-B541-2F35931A9B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E83-17D4-4E9F-82BA-25FE6DF0E67E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8D5-C6B8-48E9-B541-2F35931A9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E83-17D4-4E9F-82BA-25FE6DF0E67E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8D5-C6B8-48E9-B541-2F35931A9B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E83-17D4-4E9F-82BA-25FE6DF0E67E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8D5-C6B8-48E9-B541-2F35931A9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E83-17D4-4E9F-82BA-25FE6DF0E67E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8D5-C6B8-48E9-B541-2F35931A9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E83-17D4-4E9F-82BA-25FE6DF0E67E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8D5-C6B8-48E9-B541-2F35931A9B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E83-17D4-4E9F-82BA-25FE6DF0E67E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8D5-C6B8-48E9-B541-2F35931A9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AD99E83-17D4-4E9F-82BA-25FE6DF0E67E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C9A88D5-C6B8-48E9-B541-2F35931A9B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dMsNhy8wHO8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CYxz6cluskQ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6iq0s6YTkD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Farm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By: Daryn Palmer &amp; Kaylyn Bloom</a:t>
            </a:r>
            <a:endParaRPr lang="en-US" sz="3600" dirty="0"/>
          </a:p>
        </p:txBody>
      </p:sp>
      <p:pic>
        <p:nvPicPr>
          <p:cNvPr id="1026" name="Picture 2" descr="http://v-newswire.com/wp-content/uploads/2010/06/State_Farm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-2628"/>
            <a:ext cx="3137338" cy="3026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9144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+mj-lt"/>
              </a:rPr>
              <a:t>“Get to a better state” ad campaign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95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6781800" cy="1600200"/>
          </a:xfrm>
        </p:spPr>
        <p:txBody>
          <a:bodyPr/>
          <a:lstStyle/>
          <a:p>
            <a:pPr algn="ctr"/>
            <a:r>
              <a:rPr lang="en-US" dirty="0" smtClean="0"/>
              <a:t>About State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905000"/>
            <a:ext cx="7543800" cy="3886200"/>
          </a:xfrm>
        </p:spPr>
        <p:txBody>
          <a:bodyPr>
            <a:noAutofit/>
          </a:bodyPr>
          <a:lstStyle/>
          <a:p>
            <a:r>
              <a:rPr lang="en-US" sz="2600" dirty="0"/>
              <a:t>State Farm insures more cars and homes than any other insurer in the U.S., </a:t>
            </a:r>
            <a:r>
              <a:rPr lang="en-US" sz="2600" dirty="0" smtClean="0"/>
              <a:t>the </a:t>
            </a:r>
            <a:r>
              <a:rPr lang="en-US" sz="2600" dirty="0"/>
              <a:t>leading insurer of </a:t>
            </a:r>
            <a:r>
              <a:rPr lang="en-US" sz="2600" dirty="0" smtClean="0"/>
              <a:t>watercrafts, </a:t>
            </a:r>
            <a:r>
              <a:rPr lang="en-US" sz="2600" dirty="0"/>
              <a:t>and is also a leading insurer in </a:t>
            </a:r>
            <a:r>
              <a:rPr lang="en-US" sz="2600" dirty="0" smtClean="0"/>
              <a:t>Canada</a:t>
            </a:r>
          </a:p>
          <a:p>
            <a:r>
              <a:rPr lang="en-US" sz="2600" dirty="0" smtClean="0"/>
              <a:t>Their 17,800 </a:t>
            </a:r>
            <a:r>
              <a:rPr lang="en-US" sz="2600" dirty="0"/>
              <a:t>agents and more than 66,000 employees serve 81 million policies and accounts – more than 79 million auto, fire, life and health policies in the United States and Canada, and nearly 2 million bank </a:t>
            </a:r>
            <a:r>
              <a:rPr lang="en-US" sz="2600" dirty="0" smtClean="0"/>
              <a:t>accounts</a:t>
            </a:r>
          </a:p>
          <a:p>
            <a:r>
              <a:rPr lang="en-US" sz="2600" dirty="0"/>
              <a:t>State Farm is ranked No. 34 on the Fortune 500 list of largest companies</a:t>
            </a:r>
          </a:p>
        </p:txBody>
      </p:sp>
    </p:spTree>
    <p:extLst>
      <p:ext uri="{BB962C8B-B14F-4D97-AF65-F5344CB8AC3E}">
        <p14:creationId xmlns="" xmlns:p14="http://schemas.microsoft.com/office/powerpoint/2010/main" val="32222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8903"/>
            <a:ext cx="6781800" cy="1600200"/>
          </a:xfrm>
        </p:spPr>
        <p:txBody>
          <a:bodyPr/>
          <a:lstStyle/>
          <a:p>
            <a:pPr algn="ctr"/>
            <a:r>
              <a:rPr lang="en-US" dirty="0" smtClean="0"/>
              <a:t>The Ad Campaign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7620000" cy="4419599"/>
          </a:xfrm>
        </p:spPr>
        <p:txBody>
          <a:bodyPr>
            <a:normAutofit fontScale="92500"/>
          </a:bodyPr>
          <a:lstStyle/>
          <a:p>
            <a:r>
              <a:rPr lang="en-US" dirty="0"/>
              <a:t>After </a:t>
            </a:r>
            <a:r>
              <a:rPr lang="en-US" dirty="0" smtClean="0">
                <a:solidFill>
                  <a:schemeClr val="tx1"/>
                </a:solidFill>
              </a:rPr>
              <a:t>experimenting </a:t>
            </a:r>
            <a:r>
              <a:rPr lang="en-US" dirty="0" smtClean="0"/>
              <a:t>with </a:t>
            </a:r>
            <a:r>
              <a:rPr lang="en-US" dirty="0"/>
              <a:t>discount-focused direct-response TV ads last year, State Farm is going back to its service-oriented roots in a new </a:t>
            </a:r>
            <a:r>
              <a:rPr lang="en-US" dirty="0" smtClean="0"/>
              <a:t>campaign</a:t>
            </a:r>
          </a:p>
          <a:p>
            <a:r>
              <a:rPr lang="en-US" dirty="0" smtClean="0"/>
              <a:t>They planned </a:t>
            </a:r>
            <a:r>
              <a:rPr lang="en-US" dirty="0"/>
              <a:t>to "evolve to a bigger message to cover all the needs a customer may have." </a:t>
            </a:r>
          </a:p>
          <a:p>
            <a:r>
              <a:rPr lang="en-US" dirty="0"/>
              <a:t>The ads do that with a new tagline, urging customers to "Get to a Better State," while spotlighting the company's agents, which State Farm sees as a differentiating point from competitors such as </a:t>
            </a:r>
            <a:r>
              <a:rPr lang="en-US" dirty="0" err="1"/>
              <a:t>Geico</a:t>
            </a:r>
            <a:r>
              <a:rPr lang="en-US" dirty="0"/>
              <a:t> and Progressive</a:t>
            </a:r>
          </a:p>
        </p:txBody>
      </p:sp>
    </p:spTree>
    <p:extLst>
      <p:ext uri="{BB962C8B-B14F-4D97-AF65-F5344CB8AC3E}">
        <p14:creationId xmlns="" xmlns:p14="http://schemas.microsoft.com/office/powerpoint/2010/main" val="10546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0100" y="2286000"/>
            <a:ext cx="75438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“State of chaos”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State Farm Insurance State of Chaos Dwayne 2011 Commercial - YouTube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51"/>
            <a:ext cx="7315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4148986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Fans can re-create the carnage with their own home through the website </a:t>
            </a:r>
            <a:r>
              <a:rPr lang="en-US" sz="2200" b="1" dirty="0"/>
              <a:t>chaosinyourtown.com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8880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81800" cy="1600200"/>
          </a:xfrm>
        </p:spPr>
        <p:txBody>
          <a:bodyPr/>
          <a:lstStyle/>
          <a:p>
            <a:pPr algn="ctr"/>
            <a:r>
              <a:rPr lang="en-US" dirty="0" smtClean="0"/>
              <a:t>Marketing Message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543800" cy="4191000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sz="2600" dirty="0"/>
              <a:t>State Farm Insurance swears by the motto, “When the unexpected happens, State Farm has you </a:t>
            </a:r>
            <a:r>
              <a:rPr lang="en-US" sz="2600" dirty="0" smtClean="0"/>
              <a:t>covered”</a:t>
            </a:r>
          </a:p>
          <a:p>
            <a:pPr marL="457200" indent="-457200"/>
            <a:r>
              <a:rPr lang="en-US" sz="2600" dirty="0" smtClean="0"/>
              <a:t>And </a:t>
            </a:r>
            <a:r>
              <a:rPr lang="en-US" sz="2600" dirty="0"/>
              <a:t>while the price message remains, it is now being twinned with discussions of value for money spent</a:t>
            </a:r>
          </a:p>
          <a:p>
            <a:pPr marL="457200" indent="-457200"/>
            <a:r>
              <a:rPr lang="en-US" sz="2600" dirty="0"/>
              <a:t>The new effort is intended to deliver the message that </a:t>
            </a:r>
            <a:r>
              <a:rPr lang="en-US" sz="2600" dirty="0" smtClean="0"/>
              <a:t>there </a:t>
            </a:r>
            <a:r>
              <a:rPr lang="en-US" sz="2600" dirty="0"/>
              <a:t>is no better value than State </a:t>
            </a:r>
            <a:r>
              <a:rPr lang="en-US" sz="2600" dirty="0" smtClean="0"/>
              <a:t>Farm.</a:t>
            </a:r>
          </a:p>
          <a:p>
            <a:pPr marL="457200" indent="-457200"/>
            <a:r>
              <a:rPr lang="en-US" sz="2600" dirty="0" smtClean="0"/>
              <a:t>In </a:t>
            </a:r>
            <a:r>
              <a:rPr lang="en-US" sz="2600" dirty="0"/>
              <a:t>running two campaigns at once, State Farm joins competitors like Allstate, with two campaigns, and Progressive, also with two.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5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“State of Unrest”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State Farm® Commercial - State of Unrest (Jake) - YouTube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4769453" cy="33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67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1531"/>
            <a:ext cx="6781800" cy="1600200"/>
          </a:xfrm>
        </p:spPr>
        <p:txBody>
          <a:bodyPr/>
          <a:lstStyle/>
          <a:p>
            <a:pPr algn="ctr"/>
            <a:r>
              <a:rPr lang="en-US" dirty="0" smtClean="0"/>
              <a:t>“state of regret”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510"/>
            <a:ext cx="7543800" cy="3886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State Farm: State of Regret - YouTube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590800"/>
            <a:ext cx="589717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87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1021"/>
            <a:ext cx="7620000" cy="119817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Campaign Effectiveness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219200"/>
            <a:ext cx="708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/>
              <a:t>The campaign remains focused on “what you pay</a:t>
            </a:r>
            <a:r>
              <a:rPr lang="en-US" sz="2600" dirty="0" smtClean="0"/>
              <a:t>, </a:t>
            </a:r>
            <a:r>
              <a:rPr lang="en-US" sz="2600" dirty="0"/>
              <a:t>but now also talks about “what you get, the right coverage as well as the right </a:t>
            </a:r>
            <a:r>
              <a:rPr lang="en-US" sz="2600" dirty="0" smtClean="0"/>
              <a:t>price.”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The </a:t>
            </a:r>
            <a:r>
              <a:rPr lang="en-US" sz="2600" dirty="0"/>
              <a:t>results have been very encouraging. </a:t>
            </a:r>
            <a:r>
              <a:rPr lang="en-US" sz="2600" dirty="0" smtClean="0"/>
              <a:t>The brand </a:t>
            </a:r>
            <a:r>
              <a:rPr lang="en-US" sz="2600" dirty="0"/>
              <a:t>awareness, </a:t>
            </a:r>
            <a:r>
              <a:rPr lang="en-US" sz="2600" dirty="0" smtClean="0"/>
              <a:t>and brand favorability numbers </a:t>
            </a:r>
            <a:r>
              <a:rPr lang="en-US" sz="2600" dirty="0"/>
              <a:t>have been on the rise since </a:t>
            </a:r>
            <a:r>
              <a:rPr lang="en-US" sz="2600" dirty="0" smtClean="0"/>
              <a:t>the campaign was launched. </a:t>
            </a:r>
            <a:r>
              <a:rPr lang="en-US" sz="2600" dirty="0"/>
              <a:t>But even down to the business metrics, </a:t>
            </a:r>
            <a:r>
              <a:rPr lang="en-US" sz="2600" dirty="0" smtClean="0"/>
              <a:t>the quote </a:t>
            </a:r>
            <a:r>
              <a:rPr lang="en-US" sz="2600" dirty="0"/>
              <a:t>volumes, </a:t>
            </a:r>
            <a:r>
              <a:rPr lang="en-US" sz="2600" dirty="0" smtClean="0"/>
              <a:t>the clicks</a:t>
            </a:r>
            <a:r>
              <a:rPr lang="en-US" sz="2600" dirty="0"/>
              <a:t>, </a:t>
            </a:r>
            <a:r>
              <a:rPr lang="en-US" sz="2600" dirty="0" smtClean="0"/>
              <a:t>and the </a:t>
            </a:r>
            <a:r>
              <a:rPr lang="en-US" sz="2600" dirty="0"/>
              <a:t>trends that we want to see are heading in the right </a:t>
            </a:r>
            <a:r>
              <a:rPr lang="en-US" sz="2600" dirty="0" smtClean="0"/>
              <a:t>direction- Tim Van Hoof (State Farm Marketer)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28429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469</TotalTime>
  <Words>425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NewsPrint</vt:lpstr>
      <vt:lpstr>State Farm</vt:lpstr>
      <vt:lpstr>About State Farm</vt:lpstr>
      <vt:lpstr>The Ad Campaign </vt:lpstr>
      <vt:lpstr>“State of chaos” </vt:lpstr>
      <vt:lpstr>Marketing Message </vt:lpstr>
      <vt:lpstr>  “State of Unrest”</vt:lpstr>
      <vt:lpstr>“state of regret”</vt:lpstr>
      <vt:lpstr>Campaign Effectiveness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Farm</dc:title>
  <dc:creator>megan</dc:creator>
  <cp:lastModifiedBy>UCS</cp:lastModifiedBy>
  <cp:revision>14</cp:revision>
  <dcterms:created xsi:type="dcterms:W3CDTF">2012-02-29T21:14:44Z</dcterms:created>
  <dcterms:modified xsi:type="dcterms:W3CDTF">2012-03-03T18:52:41Z</dcterms:modified>
</cp:coreProperties>
</file>