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5" r:id="rId9"/>
    <p:sldId id="267" r:id="rId10"/>
    <p:sldId id="269" r:id="rId11"/>
    <p:sldId id="268" r:id="rId12"/>
    <p:sldId id="264" r:id="rId13"/>
    <p:sldId id="26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ry%20Bean\AppData\Local\Microsoft\Windows\Temporary%20Internet%20Files\Low\Content.IE5\LH2K9HXJ\cory%2520bean-velocity%5b1%5d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ory%20Bean\AppData\Local\Microsoft\Windows\Temporary%20Internet%20Files\Low\Content.IE5\LH2K9HXJ\cory%2520bean-velocity%5b1%5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Acceleration Profile</a:t>
            </a:r>
          </a:p>
        </c:rich>
      </c:tx>
      <c:layout>
        <c:manualLayout>
          <c:xMode val="edge"/>
          <c:yMode val="edge"/>
          <c:x val="0.31325326502861933"/>
          <c:y val="3.260869565217409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927713111484744"/>
          <c:y val="0.16847826086956549"/>
          <c:w val="0.77349488598325267"/>
          <c:h val="0.714673913043482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3AAFE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val>
            <c:numRef>
              <c:f>'LJ-comp'!$D$21:$F$21</c:f>
              <c:numCache>
                <c:formatCode>0.00</c:formatCode>
                <c:ptCount val="3"/>
                <c:pt idx="0">
                  <c:v>28.07916077004289</c:v>
                </c:pt>
                <c:pt idx="1">
                  <c:v>247.57377698554131</c:v>
                </c:pt>
                <c:pt idx="2">
                  <c:v>344.63744141163465</c:v>
                </c:pt>
              </c:numCache>
            </c:numRef>
          </c:val>
        </c:ser>
        <c:axId val="39979264"/>
        <c:axId val="40010496"/>
      </c:barChart>
      <c:catAx>
        <c:axId val="39979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Interval</a:t>
                </a:r>
              </a:p>
            </c:rich>
          </c:tx>
          <c:layout>
            <c:manualLayout>
              <c:xMode val="edge"/>
              <c:yMode val="edge"/>
              <c:x val="0.50843424090060796"/>
              <c:y val="0.9076086956521768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40010496"/>
        <c:crosses val="autoZero"/>
        <c:auto val="1"/>
        <c:lblAlgn val="ctr"/>
        <c:lblOffset val="100"/>
        <c:tickLblSkip val="1"/>
        <c:tickMarkSkip val="1"/>
      </c:catAx>
      <c:valAx>
        <c:axId val="4001049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ft/sec^2</a:t>
                </a:r>
              </a:p>
            </c:rich>
          </c:tx>
          <c:layout>
            <c:manualLayout>
              <c:xMode val="edge"/>
              <c:yMode val="edge"/>
              <c:x val="3.8554216867469945E-2"/>
              <c:y val="0.43750000000000094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39979264"/>
        <c:crosses val="autoZero"/>
        <c:crossBetween val="between"/>
      </c:valAx>
      <c:spPr>
        <a:solidFill>
          <a:srgbClr val="CDCDCD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Velocity Profile</a:t>
            </a:r>
          </a:p>
        </c:rich>
      </c:tx>
      <c:layout>
        <c:manualLayout>
          <c:xMode val="edge"/>
          <c:yMode val="edge"/>
          <c:x val="0.34900990099009932"/>
          <c:y val="3.252032520325203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8811881188118873"/>
          <c:y val="0.16802212488917706"/>
          <c:w val="0.77722772277227725"/>
          <c:h val="0.72899921927723665"/>
        </c:manualLayout>
      </c:layout>
      <c:barChart>
        <c:barDir val="col"/>
        <c:grouping val="clustered"/>
        <c:ser>
          <c:idx val="0"/>
          <c:order val="0"/>
          <c:tx>
            <c:strRef>
              <c:f>'LJ-comp'!$B$14</c:f>
              <c:strCache>
                <c:ptCount val="1"/>
              </c:strCache>
            </c:strRef>
          </c:tx>
          <c:spPr>
            <a:solidFill>
              <a:srgbClr val="63AAFE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val>
            <c:numRef>
              <c:f>'LJ-comp'!$C$14:$F$14</c:f>
              <c:numCache>
                <c:formatCode>0.00</c:formatCode>
                <c:ptCount val="4"/>
                <c:pt idx="0">
                  <c:v>13.157894736842106</c:v>
                </c:pt>
                <c:pt idx="1">
                  <c:v>15.151515151515149</c:v>
                </c:pt>
                <c:pt idx="2">
                  <c:v>27.777777777777779</c:v>
                </c:pt>
                <c:pt idx="3">
                  <c:v>38.461538461538446</c:v>
                </c:pt>
              </c:numCache>
            </c:numRef>
          </c:val>
        </c:ser>
        <c:axId val="40048512"/>
        <c:axId val="40050048"/>
      </c:barChart>
      <c:catAx>
        <c:axId val="40048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40050048"/>
        <c:crosses val="autoZero"/>
        <c:auto val="1"/>
        <c:lblAlgn val="ctr"/>
        <c:lblOffset val="100"/>
        <c:tickLblSkip val="1"/>
        <c:tickMarkSkip val="1"/>
      </c:catAx>
      <c:valAx>
        <c:axId val="4005004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5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ft/sec</a:t>
                </a:r>
              </a:p>
            </c:rich>
          </c:tx>
          <c:layout>
            <c:manualLayout>
              <c:xMode val="edge"/>
              <c:yMode val="edge"/>
              <c:x val="3.9603960396039611E-2"/>
              <c:y val="0.47154585351627776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40048512"/>
        <c:crosses val="autoZero"/>
        <c:crossBetween val="between"/>
      </c:valAx>
      <c:spPr>
        <a:solidFill>
          <a:srgbClr val="CDCDCD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0.18794</cdr:x>
      <cdr:y>0.58445</cdr:y>
    </cdr:from>
    <cdr:to>
      <cdr:x>0.96233</cdr:x>
      <cdr:y>0.58737</cdr:y>
    </cdr:to>
    <cdr:sp macro="" textlink="">
      <cdr:nvSpPr>
        <cdr:cNvPr id="409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723205" y="2054168"/>
          <a:ext cx="2979950" cy="102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C579C85-424B-471E-B392-B6F75E66BFB0}" type="datetimeFigureOut">
              <a:rPr lang="en-US"/>
              <a:pPr>
                <a:defRPr/>
              </a:pPr>
              <a:t>6/6/2011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C029458-7C0B-4AE3-9B45-6FB8A232C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F89E-3BDD-490D-A41F-76D89F19E021}" type="datetimeFigureOut">
              <a:rPr lang="en-US"/>
              <a:pPr>
                <a:defRPr/>
              </a:pPr>
              <a:t>6/6/2011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91A9-787B-4FB2-B867-030E95724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84451-C4CF-4A64-B2C5-1AA1E77892A8}" type="datetimeFigureOut">
              <a:rPr lang="en-US"/>
              <a:pPr>
                <a:defRPr/>
              </a:pPr>
              <a:t>6/6/2011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09AB-375C-47C6-AB8E-79E84EA13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9023B3-66F0-4F80-A076-B3FADAF46DB3}" type="datetimeFigureOut">
              <a:rPr lang="en-US"/>
              <a:pPr>
                <a:defRPr/>
              </a:pPr>
              <a:t>6/6/2011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89C571-A1F9-42ED-8E61-88773187D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1B6BAEF-16AC-40F5-B2A1-8997023FF84C}" type="datetimeFigureOut">
              <a:rPr lang="en-US"/>
              <a:pPr>
                <a:defRPr/>
              </a:pPr>
              <a:t>6/6/2011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1004047-E8EF-49B0-931A-B893B0462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14D194-C404-4B4C-963C-616D3329DFC4}" type="datetimeFigureOut">
              <a:rPr lang="en-US"/>
              <a:pPr>
                <a:defRPr/>
              </a:pPr>
              <a:t>6/6/2011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FE2FC-03A6-4641-BE9C-5BD0B014F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3B067A-4E42-4654-8A96-6BD55D325611}" type="datetimeFigureOut">
              <a:rPr lang="en-US"/>
              <a:pPr>
                <a:defRPr/>
              </a:pPr>
              <a:t>6/6/2011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DFC3F4-8856-4598-93C0-43A912975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DF3B0F-2534-4887-A3B2-6480952AEDFE}" type="datetimeFigureOut">
              <a:rPr lang="en-US"/>
              <a:pPr>
                <a:defRPr/>
              </a:pPr>
              <a:t>6/6/2011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1EC313-E32E-44E0-958F-FDF5E2E19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31AB-8DCF-49DF-8967-89EA84E563CD}" type="datetimeFigureOut">
              <a:rPr lang="en-US"/>
              <a:pPr>
                <a:defRPr/>
              </a:pPr>
              <a:t>6/6/2011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BC98-539F-41D1-A45D-B3592F3D3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9620B9F-1B01-423F-8DDB-F5EADFD9B213}" type="datetimeFigureOut">
              <a:rPr lang="en-US"/>
              <a:pPr>
                <a:defRPr/>
              </a:pPr>
              <a:t>6/6/2011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9F4AB22-EEE8-4486-81D3-3FCFB4BBE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70FD36A-40E9-454D-BCF2-FA69C4CB9864}" type="datetimeFigureOut">
              <a:rPr lang="en-US"/>
              <a:pPr>
                <a:defRPr/>
              </a:pPr>
              <a:t>6/6/2011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38F1CB3-ABFF-41C6-AE36-926D1733A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5D0018F-EAC9-41CE-A691-359C3BD7BA55}" type="datetimeFigureOut">
              <a:rPr lang="en-US"/>
              <a:pPr>
                <a:defRPr/>
              </a:pPr>
              <a:t>6/6/2011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CEEABE0-06F8-4D56-AA17-0144A4025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70" r:id="rId10"/>
    <p:sldLayoutId id="2147483669" r:id="rId11"/>
  </p:sldLayoutIdLst>
  <p:txStyles>
    <p:titleStyle>
      <a:lvl1pPr marL="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Throwing A Football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By: Cory Bean &amp; Caleb Singleton</a:t>
            </a:r>
          </a:p>
        </p:txBody>
      </p:sp>
      <p:pic>
        <p:nvPicPr>
          <p:cNvPr id="1331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00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Mass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Mass is the amount of matter in the body</a:t>
            </a:r>
          </a:p>
          <a:p>
            <a:pPr lvl="1" eaLnBrk="1" hangingPunct="1"/>
            <a:r>
              <a:rPr lang="en-US" smtClean="0"/>
              <a:t>When throwing an object your mass plays a key role because if effects speed and acceleration</a:t>
            </a:r>
          </a:p>
          <a:p>
            <a:pPr lvl="2" eaLnBrk="1" hangingPunct="1"/>
            <a:r>
              <a:rPr lang="en-US" smtClean="0"/>
              <a:t>arm/shoulder</a:t>
            </a:r>
          </a:p>
          <a:p>
            <a:pPr lvl="2" eaLnBrk="1" hangingPunct="1"/>
            <a:r>
              <a:rPr lang="en-US" smtClean="0"/>
              <a:t>leg</a:t>
            </a:r>
          </a:p>
          <a:p>
            <a:pPr lvl="2" eaLnBrk="1" hangingPunct="1"/>
            <a:r>
              <a:rPr lang="en-US" smtClean="0"/>
              <a:t>Trunk</a:t>
            </a:r>
          </a:p>
        </p:txBody>
      </p:sp>
      <p:pic>
        <p:nvPicPr>
          <p:cNvPr id="2253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12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Kinematics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3554" name="Content Placeholder 3" descr="Biomechanics Kinematics Assign 00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646238"/>
            <a:ext cx="7162800" cy="3611562"/>
          </a:xfrm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304800" y="54864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Through our Kinematic analysis we were able to measure the angle of the elbow joint on the subjects throwing arm.  As the motion went on the angle increased. Phase 1 the elbow joint measured 51°, 2</a:t>
            </a:r>
            <a:r>
              <a:rPr lang="en-US" baseline="30000">
                <a:latin typeface="Rockwell" pitchFamily="18" charset="0"/>
              </a:rPr>
              <a:t>nd</a:t>
            </a:r>
            <a:r>
              <a:rPr lang="en-US">
                <a:latin typeface="Rockwell" pitchFamily="18" charset="0"/>
              </a:rPr>
              <a:t> phase 86°, 3</a:t>
            </a:r>
            <a:r>
              <a:rPr lang="en-US" baseline="30000">
                <a:latin typeface="Rockwell" pitchFamily="18" charset="0"/>
              </a:rPr>
              <a:t>rd</a:t>
            </a:r>
            <a:r>
              <a:rPr lang="en-US">
                <a:latin typeface="Rockwell" pitchFamily="18" charset="0"/>
              </a:rPr>
              <a:t> phase 146°, 4</a:t>
            </a:r>
            <a:r>
              <a:rPr lang="en-US" baseline="30000">
                <a:latin typeface="Rockwell" pitchFamily="18" charset="0"/>
              </a:rPr>
              <a:t>th</a:t>
            </a:r>
            <a:r>
              <a:rPr lang="en-US">
                <a:latin typeface="Rockwell" pitchFamily="18" charset="0"/>
              </a:rPr>
              <a:t> phase 169°</a:t>
            </a:r>
          </a:p>
        </p:txBody>
      </p:sp>
      <p:pic>
        <p:nvPicPr>
          <p:cNvPr id="2355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3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Motion Tracking &amp; Inclination measurements</a:t>
            </a:r>
            <a:endParaRPr lang="en-US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4578" name="Content Placeholder 3" descr="ball tracking and inclination PE 48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1676400"/>
            <a:ext cx="4267200" cy="3405188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57200" y="1905000"/>
            <a:ext cx="35814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-You can see the path that the ball takes through the Step and Windup phase, and what the body looks like just as the ball is being released</a:t>
            </a:r>
          </a:p>
          <a:p>
            <a:endParaRPr lang="en-US">
              <a:latin typeface="Rockwell" pitchFamily="18" charset="0"/>
            </a:endParaRPr>
          </a:p>
          <a:p>
            <a:r>
              <a:rPr lang="en-US">
                <a:latin typeface="Rockwell" pitchFamily="18" charset="0"/>
              </a:rPr>
              <a:t>-The horizontal measurement of the ball when released in 6°</a:t>
            </a:r>
          </a:p>
          <a:p>
            <a:r>
              <a:rPr lang="en-US">
                <a:latin typeface="Rockwell" pitchFamily="18" charset="0"/>
              </a:rPr>
              <a:t>-The vertical measurement of our subject when the ball is thrown is 17°</a:t>
            </a:r>
          </a:p>
          <a:p>
            <a:endParaRPr lang="en-US">
              <a:latin typeface="Rockwell" pitchFamily="18" charset="0"/>
            </a:endParaRPr>
          </a:p>
          <a:p>
            <a:endParaRPr lang="en-US">
              <a:latin typeface="Rockwell" pitchFamily="18" charset="0"/>
            </a:endParaRPr>
          </a:p>
        </p:txBody>
      </p:sp>
      <p:pic>
        <p:nvPicPr>
          <p:cNvPr id="2458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87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Conclusion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way people throw a football might look different, but the overall phases are the same for everyone.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There are many biomechanical concepts that go into throwing a football.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Throwing a football seems like an easy task but each step is critical and lead to the next step. Throwing a football properly and accurately  requires the right technique and mechanics in each individual step. 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2560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27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Phases of Throwing a Football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Throwing a football consists of 4 phases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	1. Stance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	2. Step/Windup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	3. Release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	4. Follow Thru</a:t>
            </a:r>
          </a:p>
        </p:txBody>
      </p:sp>
      <p:pic>
        <p:nvPicPr>
          <p:cNvPr id="1434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111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Stance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Wide Base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	Support &amp; Balance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	Easier to step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Shoulders To Target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Football in pocket position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	Comfortably at sternum level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536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9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Step &amp; Windup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8307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Make sure the step toward the target is the appropriate length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Length will differ from person to person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 stride and under stride are both detrimental to throw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Foot is pointed towards target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Will help with accuracy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Weight transfer from back to front foot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Helps get momentum going forward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pic>
        <p:nvPicPr>
          <p:cNvPr id="1639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63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6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Release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Ball goes up past the ear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Proper horizontal alignment found in shoulder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Elbow leads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Fingertips are the last contact point with the ball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Make sure release angle is not too high and not too low</a:t>
            </a:r>
          </a:p>
          <a:p>
            <a:pPr lvl="1" eaLnBrk="1" hangingPunct="1"/>
            <a:r>
              <a:rPr lang="en-US" sz="1800" smtClean="0"/>
              <a:t>Too high and the ball will sail</a:t>
            </a:r>
          </a:p>
          <a:p>
            <a:pPr lvl="1" eaLnBrk="1" hangingPunct="1"/>
            <a:r>
              <a:rPr lang="en-US" sz="1800" smtClean="0"/>
              <a:t>Too low and the ball will not reach your target before hitting the ground</a:t>
            </a:r>
          </a:p>
          <a:p>
            <a:pPr eaLnBrk="1" hangingPunct="1"/>
            <a:endParaRPr lang="en-US" smtClean="0"/>
          </a:p>
        </p:txBody>
      </p:sp>
      <p:pic>
        <p:nvPicPr>
          <p:cNvPr id="1741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36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8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Follow Thru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Palm of throwing hand finishes downward and out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Throwing arm to be driven into the opposite thigh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Forward shift in motion</a:t>
            </a:r>
          </a:p>
        </p:txBody>
      </p:sp>
      <p:pic>
        <p:nvPicPr>
          <p:cNvPr id="1843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80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5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Kinetic and Potential Energy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6238"/>
            <a:ext cx="4800600" cy="4830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1800" smtClean="0"/>
              <a:t>Kinetic and potential energy work hand in hand when throwing a football.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1800" smtClean="0"/>
              <a:t>When the ball is thrown and released from the hand the ball will reach a maximum height determined by how much kinetic energy it has.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1800" smtClean="0"/>
              <a:t> The ball reaches its potential energy when it hits its maximum height. (Velocity=0)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1800" smtClean="0"/>
              <a:t>As the ball is caught or hits the surface the potential energy is converted to kinetic energy.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(Pretend those baseballs are footballs for this presentation)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00200"/>
            <a:ext cx="3276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41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Acceleration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419600" y="1646238"/>
          <a:ext cx="42672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81000" y="1752600"/>
            <a:ext cx="38862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-The acceleration throughout the movement gets greater through each interval.</a:t>
            </a:r>
          </a:p>
          <a:p>
            <a:endParaRPr lang="en-US">
              <a:latin typeface="Rockwell" pitchFamily="18" charset="0"/>
            </a:endParaRPr>
          </a:p>
          <a:p>
            <a:r>
              <a:rPr lang="en-US">
                <a:latin typeface="Rockwell" pitchFamily="18" charset="0"/>
              </a:rPr>
              <a:t>-The motion of the arm accelerates through the movement and since the ball is connected to the arm through the hand, it accelerates as well.</a:t>
            </a:r>
          </a:p>
          <a:p>
            <a:endParaRPr lang="en-US">
              <a:latin typeface="Rockwell" pitchFamily="18" charset="0"/>
            </a:endParaRPr>
          </a:p>
          <a:p>
            <a:endParaRPr lang="en-US">
              <a:latin typeface="Rockwell" pitchFamily="18" charset="0"/>
            </a:endParaRPr>
          </a:p>
          <a:p>
            <a:endParaRPr lang="en-US">
              <a:latin typeface="Rockwell" pitchFamily="18" charset="0"/>
            </a:endParaRPr>
          </a:p>
        </p:txBody>
      </p:sp>
      <p:pic>
        <p:nvPicPr>
          <p:cNvPr id="2048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763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Velocity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419600" y="1646238"/>
          <a:ext cx="42672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04800" y="1676400"/>
            <a:ext cx="3962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The velocity increased gradually through the movement.</a:t>
            </a:r>
          </a:p>
          <a:p>
            <a:r>
              <a:rPr lang="en-US">
                <a:latin typeface="Rockwell" pitchFamily="18" charset="0"/>
              </a:rPr>
              <a:t>1</a:t>
            </a:r>
            <a:r>
              <a:rPr lang="en-US" baseline="30000">
                <a:latin typeface="Rockwell" pitchFamily="18" charset="0"/>
              </a:rPr>
              <a:t>st</a:t>
            </a:r>
            <a:r>
              <a:rPr lang="en-US">
                <a:latin typeface="Rockwell" pitchFamily="18" charset="0"/>
              </a:rPr>
              <a:t> displacement- 13.16 ft/sec</a:t>
            </a:r>
          </a:p>
          <a:p>
            <a:r>
              <a:rPr lang="en-US">
                <a:latin typeface="Rockwell" pitchFamily="18" charset="0"/>
              </a:rPr>
              <a:t>2</a:t>
            </a:r>
            <a:r>
              <a:rPr lang="en-US" baseline="30000">
                <a:latin typeface="Rockwell" pitchFamily="18" charset="0"/>
              </a:rPr>
              <a:t>nd</a:t>
            </a:r>
            <a:r>
              <a:rPr lang="en-US">
                <a:latin typeface="Rockwell" pitchFamily="18" charset="0"/>
              </a:rPr>
              <a:t> – 15.15 ft/sec</a:t>
            </a:r>
          </a:p>
          <a:p>
            <a:r>
              <a:rPr lang="en-US">
                <a:latin typeface="Rockwell" pitchFamily="18" charset="0"/>
              </a:rPr>
              <a:t>3</a:t>
            </a:r>
            <a:r>
              <a:rPr lang="en-US" baseline="30000">
                <a:latin typeface="Rockwell" pitchFamily="18" charset="0"/>
              </a:rPr>
              <a:t>rd</a:t>
            </a:r>
            <a:r>
              <a:rPr lang="en-US">
                <a:latin typeface="Rockwell" pitchFamily="18" charset="0"/>
              </a:rPr>
              <a:t> – 27.78 ft/sec</a:t>
            </a:r>
          </a:p>
          <a:p>
            <a:r>
              <a:rPr lang="en-US">
                <a:latin typeface="Rockwell" pitchFamily="18" charset="0"/>
              </a:rPr>
              <a:t>4</a:t>
            </a:r>
            <a:r>
              <a:rPr lang="en-US" baseline="30000">
                <a:latin typeface="Rockwell" pitchFamily="18" charset="0"/>
              </a:rPr>
              <a:t>th</a:t>
            </a:r>
            <a:r>
              <a:rPr lang="en-US">
                <a:latin typeface="Rockwell" pitchFamily="18" charset="0"/>
              </a:rPr>
              <a:t> – 38.46</a:t>
            </a:r>
          </a:p>
          <a:p>
            <a:endParaRPr lang="en-US">
              <a:latin typeface="Rockwell" pitchFamily="18" charset="0"/>
            </a:endParaRPr>
          </a:p>
          <a:p>
            <a:r>
              <a:rPr lang="en-US">
                <a:latin typeface="Rockwell" pitchFamily="18" charset="0"/>
              </a:rPr>
              <a:t>The average velocity through the throwing motion was 19.6 ft/sec</a:t>
            </a:r>
          </a:p>
        </p:txBody>
      </p:sp>
      <p:pic>
        <p:nvPicPr>
          <p:cNvPr id="2150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59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2269</TotalTime>
  <Words>491</Words>
  <Application>Microsoft Office PowerPoint</Application>
  <PresentationFormat>On-screen Show (4:3)</PresentationFormat>
  <Paragraphs>78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Rockwell</vt:lpstr>
      <vt:lpstr>Wingdings 2</vt:lpstr>
      <vt:lpstr>Calibri</vt:lpstr>
      <vt:lpstr>Foundry</vt:lpstr>
      <vt:lpstr>Foundry</vt:lpstr>
      <vt:lpstr>Foundry</vt:lpstr>
      <vt:lpstr>Foundry</vt:lpstr>
      <vt:lpstr>Foundry</vt:lpstr>
      <vt:lpstr>Foundry</vt:lpstr>
      <vt:lpstr>Foundry</vt:lpstr>
      <vt:lpstr>Foundry</vt:lpstr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Throwing A Football</dc:title>
  <dc:creator>Cory Bean</dc:creator>
  <cp:lastModifiedBy>Western Oregon University</cp:lastModifiedBy>
  <cp:revision>44</cp:revision>
  <dcterms:created xsi:type="dcterms:W3CDTF">2011-06-01T17:38:30Z</dcterms:created>
  <dcterms:modified xsi:type="dcterms:W3CDTF">2011-06-06T22:04:03Z</dcterms:modified>
</cp:coreProperties>
</file>