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585" autoAdjust="0"/>
  </p:normalViewPr>
  <p:slideViewPr>
    <p:cSldViewPr>
      <p:cViewPr varScale="1">
        <p:scale>
          <a:sx n="68" d="100"/>
          <a:sy n="68" d="100"/>
        </p:scale>
        <p:origin x="-1152" y="-108"/>
      </p:cViewPr>
      <p:guideLst>
        <p:guide orient="horz" pos="2160"/>
        <p:guide pos="2880"/>
      </p:guideLst>
    </p:cSldViewPr>
  </p:slideViewPr>
  <p:outlineViewPr>
    <p:cViewPr>
      <p:scale>
        <a:sx n="33" d="100"/>
        <a:sy n="33" d="100"/>
      </p:scale>
      <p:origin x="0" y="3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74D8327D-CB79-4A71-981C-8CF924AA79C2}"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327D-CB79-4A71-981C-8CF924AA79C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327D-CB79-4A71-981C-8CF924AA79C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327D-CB79-4A71-981C-8CF924AA79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74D8327D-CB79-4A71-981C-8CF924AA79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8327D-CB79-4A71-981C-8CF924AA79C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D8327D-CB79-4A71-981C-8CF924AA79C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D8327D-CB79-4A71-981C-8CF924AA79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D8327D-CB79-4A71-981C-8CF924AA79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8327D-CB79-4A71-981C-8CF924AA79C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E7D6BF-3E83-409E-BA7E-9D849B3DD5AF}" type="datetimeFigureOut">
              <a:rPr lang="en-US" smtClean="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8327D-CB79-4A71-981C-8CF924AA79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0E7D6BF-3E83-409E-BA7E-9D849B3DD5AF}" type="datetimeFigureOut">
              <a:rPr lang="en-US" smtClean="0"/>
              <a:pPr/>
              <a:t>10/5/2016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4D8327D-CB79-4A71-981C-8CF924AA79C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ou.edu/student/veterans-support-service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ou.edu/student-engagement/sab/"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ou.edu/slcd/"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ou.edu/student-engagement/programs/non-traditional-student-services/"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86465.orgsync.com/org/aswou/clubsandorg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86465.orgsync.com/org/aswou/home"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www.wou.edu/housing/campus-dining/retail-dining/"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hyperlink" Target="http://www.wou.edu/housing/campus-dining/retail-dining/" TargetMode="Externa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books.wou.edu/home.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wou.edu/student/"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www.wou.edu/multicultur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ou.edu/student-engagement"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ou.edu/abbyshouse/"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www.wou.edu/student-engagement/programs/stonewall-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solidFill>
                  <a:srgbClr val="FF0000"/>
                </a:solidFill>
              </a:rPr>
              <a:t>Welcome to the Werner University center</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advClick="0" advTm="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VETERAN </a:t>
            </a:r>
            <a:r>
              <a:rPr lang="en-US" dirty="0" smtClean="0">
                <a:solidFill>
                  <a:schemeClr val="bg1"/>
                </a:solidFill>
              </a:rPr>
              <a:t>SUCCESS CENTER:</a:t>
            </a:r>
            <a:endParaRPr lang="en-US" dirty="0">
              <a:solidFill>
                <a:schemeClr val="bg1"/>
              </a:solidFill>
            </a:endParaRPr>
          </a:p>
        </p:txBody>
      </p:sp>
      <p:pic>
        <p:nvPicPr>
          <p:cNvPr id="4" name="Content Placeholder 3" descr="DSC08363.JPG"/>
          <p:cNvPicPr>
            <a:picLocks noGrp="1" noChangeAspect="1"/>
          </p:cNvPicPr>
          <p:nvPr>
            <p:ph idx="1"/>
          </p:nvPr>
        </p:nvPicPr>
        <p:blipFill>
          <a:blip r:embed="rId2" cstate="print"/>
          <a:stretch>
            <a:fillRect/>
          </a:stretch>
        </p:blipFill>
        <p:spPr>
          <a:xfrm>
            <a:off x="4419600" y="1600200"/>
            <a:ext cx="3531394" cy="4708525"/>
          </a:xfrm>
        </p:spPr>
      </p:pic>
      <p:sp>
        <p:nvSpPr>
          <p:cNvPr id="5" name="TextBox 4"/>
          <p:cNvSpPr txBox="1"/>
          <p:nvPr/>
        </p:nvSpPr>
        <p:spPr>
          <a:xfrm>
            <a:off x="990600" y="1828800"/>
            <a:ext cx="2971800" cy="3693319"/>
          </a:xfrm>
          <a:prstGeom prst="rect">
            <a:avLst/>
          </a:prstGeom>
          <a:noFill/>
        </p:spPr>
        <p:txBody>
          <a:bodyPr wrap="square" rtlCol="0">
            <a:spAutoFit/>
          </a:bodyPr>
          <a:lstStyle/>
          <a:p>
            <a:r>
              <a:rPr lang="en-US" dirty="0" smtClean="0">
                <a:solidFill>
                  <a:srgbClr val="FF0000"/>
                </a:solidFill>
              </a:rPr>
              <a:t>The Veterans S</a:t>
            </a:r>
            <a:r>
              <a:rPr lang="en-US" dirty="0" smtClean="0">
                <a:solidFill>
                  <a:srgbClr val="FF0000"/>
                </a:solidFill>
              </a:rPr>
              <a:t>uccess Center</a:t>
            </a:r>
            <a:r>
              <a:rPr lang="en-US" dirty="0" smtClean="0">
                <a:solidFill>
                  <a:srgbClr val="FF0000"/>
                </a:solidFill>
              </a:rPr>
              <a:t> </a:t>
            </a:r>
            <a:r>
              <a:rPr lang="en-US" dirty="0" smtClean="0">
                <a:solidFill>
                  <a:srgbClr val="FF0000"/>
                </a:solidFill>
              </a:rPr>
              <a:t>offers support to the Veterans on campus and in our community. Here you can find access to mentors, programs, tutors and events held on campus for Veterans. </a:t>
            </a:r>
          </a:p>
          <a:p>
            <a:r>
              <a:rPr lang="en-US" dirty="0" smtClean="0">
                <a:solidFill>
                  <a:srgbClr val="FF0000"/>
                </a:solidFill>
              </a:rPr>
              <a:t>For more info go to: </a:t>
            </a:r>
            <a:r>
              <a:rPr lang="en-US" dirty="0" smtClean="0">
                <a:solidFill>
                  <a:srgbClr val="FF0000"/>
                </a:solidFill>
                <a:hlinkClick r:id="rId3"/>
              </a:rPr>
              <a:t>http://www.wou.edu/student/veterans-support-services/</a:t>
            </a:r>
            <a:endParaRPr lang="en-US" dirty="0" smtClean="0">
              <a:solidFill>
                <a:srgbClr val="FF0000"/>
              </a:solidFill>
            </a:endParaRPr>
          </a:p>
          <a:p>
            <a:endParaRPr lang="en-US" dirty="0">
              <a:solidFill>
                <a:srgbClr val="FF0000"/>
              </a:solidFill>
            </a:endParaRPr>
          </a:p>
        </p:txBody>
      </p:sp>
    </p:spTree>
  </p:cSld>
  <p:clrMapOvr>
    <a:masterClrMapping/>
  </p:clrMapOvr>
  <p:transition advClick="0" advTm="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STUDENT ACTIVITIES BOARD:</a:t>
            </a:r>
            <a:endParaRPr lang="en-US" dirty="0">
              <a:solidFill>
                <a:schemeClr val="bg1"/>
              </a:solidFill>
            </a:endParaRPr>
          </a:p>
        </p:txBody>
      </p:sp>
      <p:pic>
        <p:nvPicPr>
          <p:cNvPr id="4" name="Content Placeholder 3" descr="DSC08365.JPG"/>
          <p:cNvPicPr>
            <a:picLocks noGrp="1" noChangeAspect="1"/>
          </p:cNvPicPr>
          <p:nvPr>
            <p:ph idx="1"/>
          </p:nvPr>
        </p:nvPicPr>
        <p:blipFill>
          <a:blip r:embed="rId2" cstate="print"/>
          <a:stretch>
            <a:fillRect/>
          </a:stretch>
        </p:blipFill>
        <p:spPr>
          <a:xfrm>
            <a:off x="762000" y="1600200"/>
            <a:ext cx="3531394" cy="4708525"/>
          </a:xfrm>
        </p:spPr>
      </p:pic>
      <p:sp>
        <p:nvSpPr>
          <p:cNvPr id="5" name="TextBox 4"/>
          <p:cNvSpPr txBox="1"/>
          <p:nvPr/>
        </p:nvSpPr>
        <p:spPr>
          <a:xfrm>
            <a:off x="5257800" y="1676400"/>
            <a:ext cx="2895600" cy="3970318"/>
          </a:xfrm>
          <a:prstGeom prst="rect">
            <a:avLst/>
          </a:prstGeom>
          <a:noFill/>
        </p:spPr>
        <p:txBody>
          <a:bodyPr wrap="square" rtlCol="0">
            <a:spAutoFit/>
          </a:bodyPr>
          <a:lstStyle/>
          <a:p>
            <a:r>
              <a:rPr lang="en-US" dirty="0" smtClean="0">
                <a:solidFill>
                  <a:srgbClr val="FF0000"/>
                </a:solidFill>
              </a:rPr>
              <a:t>SAB is a group of WOU students who  organize  and put on activities and events throughout campus. These events encourage all students to join, from comedians or bands to slam poets and magicians, SAB does it all! </a:t>
            </a:r>
          </a:p>
          <a:p>
            <a:r>
              <a:rPr lang="en-US" dirty="0" smtClean="0">
                <a:solidFill>
                  <a:srgbClr val="FF0000"/>
                </a:solidFill>
              </a:rPr>
              <a:t>For more info go to: </a:t>
            </a:r>
            <a:r>
              <a:rPr lang="en-US" dirty="0" smtClean="0">
                <a:solidFill>
                  <a:srgbClr val="FF0000"/>
                </a:solidFill>
                <a:hlinkClick r:id="rId3"/>
              </a:rPr>
              <a:t>http://www.wou.edu/student-engagement/sab</a:t>
            </a:r>
            <a:r>
              <a:rPr lang="en-US" dirty="0" smtClean="0">
                <a:solidFill>
                  <a:srgbClr val="FF0000"/>
                </a:solidFill>
                <a:hlinkClick r:id="rId3"/>
              </a:rPr>
              <a:t>/</a:t>
            </a:r>
            <a:endParaRPr lang="en-US" dirty="0" smtClean="0">
              <a:solidFill>
                <a:srgbClr val="FF0000"/>
              </a:solidFill>
            </a:endParaRPr>
          </a:p>
          <a:p>
            <a:endParaRPr lang="en-US" dirty="0" smtClean="0">
              <a:solidFill>
                <a:srgbClr val="FF0000"/>
              </a:solidFill>
            </a:endParaRPr>
          </a:p>
          <a:p>
            <a:endParaRPr lang="en-US" dirty="0">
              <a:solidFill>
                <a:srgbClr val="FF0000"/>
              </a:solidFill>
            </a:endParaRPr>
          </a:p>
        </p:txBody>
      </p:sp>
    </p:spTree>
  </p:cSld>
  <p:clrMapOvr>
    <a:masterClrMapping/>
  </p:clrMapOvr>
  <p:transition advClick="0" advTm="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normAutofit fontScale="90000"/>
          </a:bodyPr>
          <a:lstStyle/>
          <a:p>
            <a:r>
              <a:rPr lang="en-US" dirty="0" smtClean="0">
                <a:solidFill>
                  <a:schemeClr val="bg1"/>
                </a:solidFill>
              </a:rPr>
              <a:t>SERVICE LEARNING AND CAREER DEVELOPMENT:</a:t>
            </a:r>
            <a:endParaRPr lang="en-US" dirty="0">
              <a:solidFill>
                <a:schemeClr val="bg1"/>
              </a:solidFill>
            </a:endParaRPr>
          </a:p>
        </p:txBody>
      </p:sp>
      <p:pic>
        <p:nvPicPr>
          <p:cNvPr id="4" name="Content Placeholder 3" descr="DSC08372.JPG"/>
          <p:cNvPicPr>
            <a:picLocks noGrp="1" noChangeAspect="1"/>
          </p:cNvPicPr>
          <p:nvPr>
            <p:ph idx="1"/>
          </p:nvPr>
        </p:nvPicPr>
        <p:blipFill>
          <a:blip r:embed="rId2" cstate="print"/>
          <a:stretch>
            <a:fillRect/>
          </a:stretch>
        </p:blipFill>
        <p:spPr>
          <a:xfrm>
            <a:off x="2362200" y="1600201"/>
            <a:ext cx="4315898" cy="3048000"/>
          </a:xfrm>
        </p:spPr>
      </p:pic>
      <p:sp>
        <p:nvSpPr>
          <p:cNvPr id="5" name="TextBox 4"/>
          <p:cNvSpPr txBox="1"/>
          <p:nvPr/>
        </p:nvSpPr>
        <p:spPr>
          <a:xfrm>
            <a:off x="1219200" y="4876800"/>
            <a:ext cx="6553200" cy="1754326"/>
          </a:xfrm>
          <a:prstGeom prst="rect">
            <a:avLst/>
          </a:prstGeom>
          <a:noFill/>
        </p:spPr>
        <p:txBody>
          <a:bodyPr wrap="square" rtlCol="0">
            <a:spAutoFit/>
          </a:bodyPr>
          <a:lstStyle/>
          <a:p>
            <a:pPr algn="ctr"/>
            <a:r>
              <a:rPr lang="en-US" dirty="0" smtClean="0">
                <a:solidFill>
                  <a:srgbClr val="FF0000"/>
                </a:solidFill>
              </a:rPr>
              <a:t>SLCD is a tool to help students find jobs on or off campus or find an internship. These students and faculty members also help better resumes and applications to make students more confident when interviewing for new positions. For more info go to: </a:t>
            </a:r>
            <a:r>
              <a:rPr lang="en-US" dirty="0" smtClean="0">
                <a:solidFill>
                  <a:srgbClr val="FF0000"/>
                </a:solidFill>
                <a:hlinkClick r:id="rId3"/>
              </a:rPr>
              <a:t>http://www.wou.edu/slcd/</a:t>
            </a:r>
            <a:endParaRPr lang="en-US" dirty="0" smtClean="0">
              <a:solidFill>
                <a:srgbClr val="FF0000"/>
              </a:solidFill>
            </a:endParaRPr>
          </a:p>
          <a:p>
            <a:endParaRPr lang="en-US" dirty="0">
              <a:solidFill>
                <a:srgbClr val="FF0000"/>
              </a:solidFill>
            </a:endParaRPr>
          </a:p>
        </p:txBody>
      </p:sp>
    </p:spTree>
  </p:cSld>
  <p:clrMapOvr>
    <a:masterClrMapping/>
  </p:clrMapOvr>
  <p:transition advClick="0"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normAutofit fontScale="90000"/>
          </a:bodyPr>
          <a:lstStyle/>
          <a:p>
            <a:r>
              <a:rPr lang="en-US" dirty="0" smtClean="0">
                <a:solidFill>
                  <a:schemeClr val="bg1"/>
                </a:solidFill>
              </a:rPr>
              <a:t>NON-TRADITIONAL STUDENT LOUNGE: </a:t>
            </a:r>
            <a:endParaRPr lang="en-US" dirty="0">
              <a:solidFill>
                <a:schemeClr val="bg1"/>
              </a:solidFill>
            </a:endParaRPr>
          </a:p>
        </p:txBody>
      </p:sp>
      <p:pic>
        <p:nvPicPr>
          <p:cNvPr id="4" name="Content Placeholder 3" descr="DSC08374.JPG"/>
          <p:cNvPicPr>
            <a:picLocks noGrp="1" noChangeAspect="1"/>
          </p:cNvPicPr>
          <p:nvPr>
            <p:ph idx="1"/>
          </p:nvPr>
        </p:nvPicPr>
        <p:blipFill>
          <a:blip r:embed="rId2" cstate="print"/>
          <a:stretch>
            <a:fillRect/>
          </a:stretch>
        </p:blipFill>
        <p:spPr>
          <a:xfrm>
            <a:off x="1981200" y="1600200"/>
            <a:ext cx="5098010" cy="3403256"/>
          </a:xfrm>
        </p:spPr>
      </p:pic>
      <p:sp>
        <p:nvSpPr>
          <p:cNvPr id="5" name="TextBox 4"/>
          <p:cNvSpPr txBox="1"/>
          <p:nvPr/>
        </p:nvSpPr>
        <p:spPr>
          <a:xfrm>
            <a:off x="1066800" y="5029201"/>
            <a:ext cx="7010400" cy="1754326"/>
          </a:xfrm>
          <a:prstGeom prst="rect">
            <a:avLst/>
          </a:prstGeom>
          <a:noFill/>
        </p:spPr>
        <p:txBody>
          <a:bodyPr wrap="square" rtlCol="0">
            <a:spAutoFit/>
          </a:bodyPr>
          <a:lstStyle/>
          <a:p>
            <a:pPr algn="ctr"/>
            <a:r>
              <a:rPr lang="en-US" dirty="0" smtClean="0">
                <a:solidFill>
                  <a:srgbClr val="FF0000"/>
                </a:solidFill>
              </a:rPr>
              <a:t>The Non-Trad Lounge offers support to Non-Traditional students by giving them a place to study, hang out in between classes, and connect with other non-trad students. For more info go to: </a:t>
            </a:r>
            <a:r>
              <a:rPr lang="en-US" dirty="0" smtClean="0">
                <a:solidFill>
                  <a:srgbClr val="FF0000"/>
                </a:solidFill>
                <a:hlinkClick r:id="rId3"/>
              </a:rPr>
              <a:t>http://www.wou.edu/student-engagement/programs/non-traditional-student-services</a:t>
            </a:r>
            <a:r>
              <a:rPr lang="en-US" dirty="0" smtClean="0">
                <a:solidFill>
                  <a:srgbClr val="FF0000"/>
                </a:solidFill>
                <a:hlinkClick r:id="rId3"/>
              </a:rPr>
              <a:t>/</a:t>
            </a:r>
            <a:endParaRPr lang="en-US" dirty="0" smtClean="0">
              <a:solidFill>
                <a:srgbClr val="FF0000"/>
              </a:solidFill>
            </a:endParaRPr>
          </a:p>
          <a:p>
            <a:endParaRPr lang="en-US" dirty="0">
              <a:solidFill>
                <a:srgbClr val="FF0000"/>
              </a:solidFill>
            </a:endParaRPr>
          </a:p>
        </p:txBody>
      </p:sp>
    </p:spTree>
  </p:cSld>
  <p:clrMapOvr>
    <a:masterClrMapping/>
  </p:clrMapOvr>
  <p:transition advClick="0" advTm="4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CLUBS AND ORGANIZATIONS LOUNGE:</a:t>
            </a:r>
            <a:endParaRPr lang="en-US" dirty="0">
              <a:solidFill>
                <a:schemeClr val="bg1"/>
              </a:solidFill>
            </a:endParaRPr>
          </a:p>
        </p:txBody>
      </p:sp>
      <p:pic>
        <p:nvPicPr>
          <p:cNvPr id="4" name="Content Placeholder 3" descr="DSC08375.JPG"/>
          <p:cNvPicPr>
            <a:picLocks noGrp="1" noChangeAspect="1"/>
          </p:cNvPicPr>
          <p:nvPr>
            <p:ph idx="1"/>
          </p:nvPr>
        </p:nvPicPr>
        <p:blipFill>
          <a:blip r:embed="rId2" cstate="print"/>
          <a:stretch>
            <a:fillRect/>
          </a:stretch>
        </p:blipFill>
        <p:spPr>
          <a:xfrm>
            <a:off x="1432984" y="1600201"/>
            <a:ext cx="3251200" cy="2438400"/>
          </a:xfrm>
        </p:spPr>
      </p:pic>
      <p:pic>
        <p:nvPicPr>
          <p:cNvPr id="5" name="Picture 4" descr="DSC08376.JPG"/>
          <p:cNvPicPr>
            <a:picLocks noChangeAspect="1"/>
          </p:cNvPicPr>
          <p:nvPr/>
        </p:nvPicPr>
        <p:blipFill>
          <a:blip r:embed="rId3" cstate="print"/>
          <a:stretch>
            <a:fillRect/>
          </a:stretch>
        </p:blipFill>
        <p:spPr>
          <a:xfrm>
            <a:off x="4648200" y="1600200"/>
            <a:ext cx="3429000" cy="3276600"/>
          </a:xfrm>
          <a:prstGeom prst="rect">
            <a:avLst/>
          </a:prstGeom>
        </p:spPr>
      </p:pic>
      <p:sp>
        <p:nvSpPr>
          <p:cNvPr id="6" name="TextBox 5"/>
          <p:cNvSpPr txBox="1"/>
          <p:nvPr/>
        </p:nvSpPr>
        <p:spPr>
          <a:xfrm>
            <a:off x="1524000" y="4343400"/>
            <a:ext cx="2895600" cy="1754326"/>
          </a:xfrm>
          <a:prstGeom prst="rect">
            <a:avLst/>
          </a:prstGeom>
          <a:noFill/>
        </p:spPr>
        <p:txBody>
          <a:bodyPr wrap="square" rtlCol="0">
            <a:spAutoFit/>
          </a:bodyPr>
          <a:lstStyle/>
          <a:p>
            <a:r>
              <a:rPr lang="en-US" dirty="0" smtClean="0">
                <a:solidFill>
                  <a:srgbClr val="FF0000"/>
                </a:solidFill>
              </a:rPr>
              <a:t>This lounge gives members of clubs and organization on campus the tools they need to advertise for events and represent their groups. </a:t>
            </a:r>
            <a:endParaRPr lang="en-US" dirty="0">
              <a:solidFill>
                <a:srgbClr val="FF0000"/>
              </a:solidFill>
            </a:endParaRPr>
          </a:p>
        </p:txBody>
      </p:sp>
      <p:sp>
        <p:nvSpPr>
          <p:cNvPr id="8" name="TextBox 7"/>
          <p:cNvSpPr txBox="1"/>
          <p:nvPr/>
        </p:nvSpPr>
        <p:spPr>
          <a:xfrm>
            <a:off x="4800600" y="5486400"/>
            <a:ext cx="3276600" cy="646331"/>
          </a:xfrm>
          <a:prstGeom prst="rect">
            <a:avLst/>
          </a:prstGeom>
          <a:noFill/>
        </p:spPr>
        <p:txBody>
          <a:bodyPr wrap="square" rtlCol="0">
            <a:spAutoFit/>
          </a:bodyPr>
          <a:lstStyle/>
          <a:p>
            <a:r>
              <a:rPr lang="en-US" dirty="0" smtClean="0">
                <a:solidFill>
                  <a:srgbClr val="FF0000"/>
                </a:solidFill>
                <a:hlinkClick r:id="rId4"/>
              </a:rPr>
              <a:t>http://86465.orgsync.com/org/aswou/clubsandorgs</a:t>
            </a:r>
            <a:endParaRPr lang="en-US" dirty="0" smtClean="0">
              <a:solidFill>
                <a:srgbClr val="FF0000"/>
              </a:solidFill>
            </a:endParaRPr>
          </a:p>
        </p:txBody>
      </p:sp>
      <p:sp>
        <p:nvSpPr>
          <p:cNvPr id="9" name="TextBox 8"/>
          <p:cNvSpPr txBox="1"/>
          <p:nvPr/>
        </p:nvSpPr>
        <p:spPr>
          <a:xfrm>
            <a:off x="4800600" y="5181600"/>
            <a:ext cx="3276600" cy="369332"/>
          </a:xfrm>
          <a:prstGeom prst="rect">
            <a:avLst/>
          </a:prstGeom>
          <a:noFill/>
        </p:spPr>
        <p:txBody>
          <a:bodyPr wrap="square" rtlCol="0">
            <a:spAutoFit/>
          </a:bodyPr>
          <a:lstStyle/>
          <a:p>
            <a:r>
              <a:rPr lang="en-US" dirty="0" smtClean="0">
                <a:solidFill>
                  <a:srgbClr val="FF0000"/>
                </a:solidFill>
              </a:rPr>
              <a:t>For more info go to:</a:t>
            </a:r>
            <a:endParaRPr lang="en-US" dirty="0">
              <a:solidFill>
                <a:srgbClr val="FF0000"/>
              </a:solidFill>
            </a:endParaRPr>
          </a:p>
        </p:txBody>
      </p:sp>
    </p:spTree>
  </p:cSld>
  <p:clrMapOvr>
    <a:masterClrMapping/>
  </p:clrMapOvr>
  <p:transition advClick="0" advTm="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ASSOCIATED STUDENTS OF WESTERN OREGON UNIVERSITY: </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14400" y="1828800"/>
            <a:ext cx="3074193" cy="4098925"/>
          </a:xfrm>
        </p:spPr>
      </p:pic>
      <p:sp>
        <p:nvSpPr>
          <p:cNvPr id="6" name="TextBox 5"/>
          <p:cNvSpPr txBox="1"/>
          <p:nvPr/>
        </p:nvSpPr>
        <p:spPr>
          <a:xfrm>
            <a:off x="4572000" y="1981200"/>
            <a:ext cx="3352800" cy="3139321"/>
          </a:xfrm>
          <a:prstGeom prst="rect">
            <a:avLst/>
          </a:prstGeom>
          <a:noFill/>
        </p:spPr>
        <p:txBody>
          <a:bodyPr wrap="square" rtlCol="0">
            <a:spAutoFit/>
          </a:bodyPr>
          <a:lstStyle/>
          <a:p>
            <a:r>
              <a:rPr lang="en-US" dirty="0" smtClean="0">
                <a:solidFill>
                  <a:srgbClr val="FF0000"/>
                </a:solidFill>
              </a:rPr>
              <a:t>ASWOU is the official student government body of Western Oregon University. This organization advocates for students’ rights while encompassing the entire student body in their efforts.</a:t>
            </a:r>
          </a:p>
          <a:p>
            <a:r>
              <a:rPr lang="en-US" dirty="0" smtClean="0">
                <a:solidFill>
                  <a:srgbClr val="FF0000"/>
                </a:solidFill>
              </a:rPr>
              <a:t>For </a:t>
            </a:r>
            <a:r>
              <a:rPr lang="en-US" dirty="0">
                <a:solidFill>
                  <a:srgbClr val="FF0000"/>
                </a:solidFill>
              </a:rPr>
              <a:t>more info go to: </a:t>
            </a:r>
            <a:r>
              <a:rPr lang="en-US" dirty="0">
                <a:solidFill>
                  <a:srgbClr val="FF0000"/>
                </a:solidFill>
                <a:hlinkClick r:id="rId3"/>
              </a:rPr>
              <a:t>http://</a:t>
            </a:r>
            <a:r>
              <a:rPr lang="en-US" dirty="0" smtClean="0">
                <a:solidFill>
                  <a:srgbClr val="FF0000"/>
                </a:solidFill>
                <a:hlinkClick r:id="rId3"/>
              </a:rPr>
              <a:t>86465.orgsync.com/org/aswou/home</a:t>
            </a:r>
            <a:endParaRPr lang="en-US" dirty="0" smtClean="0">
              <a:solidFill>
                <a:srgbClr val="FF0000"/>
              </a:solidFill>
            </a:endParaRPr>
          </a:p>
          <a:p>
            <a:endParaRPr lang="en-US" dirty="0">
              <a:solidFill>
                <a:srgbClr val="FF0000"/>
              </a:solidFill>
            </a:endParaRPr>
          </a:p>
        </p:txBody>
      </p:sp>
    </p:spTree>
  </p:cSld>
  <p:clrMapOvr>
    <a:masterClrMapping/>
  </p:clrMapOvr>
  <p:transition advClick="0" advTm="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81400"/>
            <a:ext cx="8229600" cy="1828800"/>
          </a:xfrm>
        </p:spPr>
        <p:txBody>
          <a:bodyPr>
            <a:normAutofit fontScale="90000"/>
          </a:bodyPr>
          <a:lstStyle/>
          <a:p>
            <a:r>
              <a:rPr lang="en-US" dirty="0" smtClean="0">
                <a:solidFill>
                  <a:srgbClr val="FF0000"/>
                </a:solidFill>
              </a:rPr>
              <a:t>The </a:t>
            </a:r>
            <a:r>
              <a:rPr lang="en-US" dirty="0" err="1" smtClean="0">
                <a:solidFill>
                  <a:srgbClr val="FF0000"/>
                </a:solidFill>
              </a:rPr>
              <a:t>werner</a:t>
            </a:r>
            <a:r>
              <a:rPr lang="en-US" dirty="0" smtClean="0">
                <a:solidFill>
                  <a:srgbClr val="FF0000"/>
                </a:solidFill>
              </a:rPr>
              <a:t> university center also offers places for students to eat, hang out, and study throughout the entire building!</a:t>
            </a:r>
            <a:endParaRPr lang="en-US" dirty="0">
              <a:solidFill>
                <a:srgbClr val="FF0000"/>
              </a:solidFill>
            </a:endParaRPr>
          </a:p>
        </p:txBody>
      </p:sp>
    </p:spTree>
    <p:extLst>
      <p:ext uri="{BB962C8B-B14F-4D97-AF65-F5344CB8AC3E}">
        <p14:creationId xmlns="" xmlns:p14="http://schemas.microsoft.com/office/powerpoint/2010/main" val="169878598"/>
      </p:ext>
    </p:extLst>
  </p:cSld>
  <p:clrMapOvr>
    <a:masterClrMapping/>
  </p:clrMapOvr>
  <p:transition advClick="0" advTm="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DESCHUTES:</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42999" y="1417638"/>
            <a:ext cx="2986617" cy="2239963"/>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1752600"/>
            <a:ext cx="3200400" cy="2400300"/>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98007" y="4038600"/>
            <a:ext cx="3276600" cy="2457450"/>
          </a:xfrm>
          <a:prstGeom prst="rect">
            <a:avLst/>
          </a:prstGeom>
        </p:spPr>
      </p:pic>
      <p:sp>
        <p:nvSpPr>
          <p:cNvPr id="7" name="TextBox 6"/>
          <p:cNvSpPr txBox="1"/>
          <p:nvPr/>
        </p:nvSpPr>
        <p:spPr>
          <a:xfrm>
            <a:off x="4876800" y="4419600"/>
            <a:ext cx="3048000" cy="2031325"/>
          </a:xfrm>
          <a:prstGeom prst="rect">
            <a:avLst/>
          </a:prstGeom>
          <a:noFill/>
        </p:spPr>
        <p:txBody>
          <a:bodyPr wrap="square" rtlCol="0">
            <a:spAutoFit/>
          </a:bodyPr>
          <a:lstStyle/>
          <a:p>
            <a:pPr algn="ctr"/>
            <a:r>
              <a:rPr lang="en-US" dirty="0" smtClean="0">
                <a:solidFill>
                  <a:srgbClr val="FF0000"/>
                </a:solidFill>
              </a:rPr>
              <a:t>The Deschutes Lounge offers T.V, video games, and pool available to all students and community members. There is also an USB charging station for small electronics</a:t>
            </a:r>
            <a:endParaRPr lang="en-US" dirty="0">
              <a:solidFill>
                <a:srgbClr val="FF0000"/>
              </a:solidFill>
            </a:endParaRPr>
          </a:p>
        </p:txBody>
      </p:sp>
    </p:spTree>
    <p:extLst>
      <p:ext uri="{BB962C8B-B14F-4D97-AF65-F5344CB8AC3E}">
        <p14:creationId xmlns="" xmlns:p14="http://schemas.microsoft.com/office/powerpoint/2010/main" val="2699515032"/>
      </p:ext>
    </p:extLst>
  </p:cSld>
  <p:clrMapOvr>
    <a:masterClrMapping/>
  </p:clrMapOvr>
  <p:transition advClick="0" advTm="4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CAFÉ ALLEGRO:</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43000" y="3700432"/>
            <a:ext cx="3276600" cy="2457450"/>
          </a:xfrm>
        </p:spPr>
      </p:pic>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1482" t="18888" r="3704" b="43334"/>
          <a:stretch/>
        </p:blipFill>
        <p:spPr>
          <a:xfrm>
            <a:off x="1143000" y="1417638"/>
            <a:ext cx="4267200" cy="2266950"/>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19600" y="3684588"/>
            <a:ext cx="3124200" cy="2473294"/>
          </a:xfrm>
          <a:prstGeom prst="rect">
            <a:avLst/>
          </a:prstGeom>
        </p:spPr>
      </p:pic>
      <p:sp>
        <p:nvSpPr>
          <p:cNvPr id="7" name="TextBox 6"/>
          <p:cNvSpPr txBox="1"/>
          <p:nvPr/>
        </p:nvSpPr>
        <p:spPr>
          <a:xfrm>
            <a:off x="5638800" y="1447800"/>
            <a:ext cx="3048000" cy="2308324"/>
          </a:xfrm>
          <a:prstGeom prst="rect">
            <a:avLst/>
          </a:prstGeom>
          <a:noFill/>
        </p:spPr>
        <p:txBody>
          <a:bodyPr wrap="square" rtlCol="0">
            <a:spAutoFit/>
          </a:bodyPr>
          <a:lstStyle/>
          <a:p>
            <a:pPr algn="ctr"/>
            <a:r>
              <a:rPr lang="en-US" dirty="0" smtClean="0">
                <a:solidFill>
                  <a:srgbClr val="FF0000"/>
                </a:solidFill>
              </a:rPr>
              <a:t>Café Allegro is our on campus café located in the Werner University Center</a:t>
            </a:r>
            <a:r>
              <a:rPr lang="en-US" dirty="0" smtClean="0">
                <a:solidFill>
                  <a:srgbClr val="FF0000"/>
                </a:solidFill>
              </a:rPr>
              <a:t>!</a:t>
            </a:r>
          </a:p>
          <a:p>
            <a:pPr algn="ctr"/>
            <a:endParaRPr lang="en-US" dirty="0" smtClean="0">
              <a:solidFill>
                <a:srgbClr val="FF0000"/>
              </a:solidFill>
            </a:endParaRPr>
          </a:p>
          <a:p>
            <a:pPr algn="ctr"/>
            <a:r>
              <a:rPr lang="en-US" dirty="0" smtClean="0">
                <a:solidFill>
                  <a:srgbClr val="FF0000"/>
                </a:solidFill>
                <a:hlinkClick r:id="rId5"/>
              </a:rPr>
              <a:t>http://www.wou.edu/housing/campus-dining/retail-dining</a:t>
            </a:r>
            <a:r>
              <a:rPr lang="en-US" dirty="0" smtClean="0">
                <a:solidFill>
                  <a:srgbClr val="FF0000"/>
                </a:solidFill>
                <a:hlinkClick r:id="rId5"/>
              </a:rPr>
              <a:t>/</a:t>
            </a:r>
            <a:endParaRPr lang="en-US" dirty="0" smtClean="0">
              <a:solidFill>
                <a:srgbClr val="FF0000"/>
              </a:solidFill>
            </a:endParaRPr>
          </a:p>
          <a:p>
            <a:pPr algn="ctr"/>
            <a:endParaRPr lang="en-US" dirty="0">
              <a:solidFill>
                <a:srgbClr val="FF0000"/>
              </a:solidFill>
            </a:endParaRPr>
          </a:p>
        </p:txBody>
      </p:sp>
    </p:spTree>
    <p:extLst>
      <p:ext uri="{BB962C8B-B14F-4D97-AF65-F5344CB8AC3E}">
        <p14:creationId xmlns="" xmlns:p14="http://schemas.microsoft.com/office/powerpoint/2010/main" val="1698770061"/>
      </p:ext>
    </p:extLst>
  </p:cSld>
  <p:clrMapOvr>
    <a:masterClrMapping/>
  </p:clrMapOvr>
  <p:transition advClick="0" advTm="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WOLF EXPRESS, WESTERN DELI, AND WOLF GRILL:</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66800" y="1849170"/>
            <a:ext cx="3200400" cy="2400300"/>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53000" y="1849170"/>
            <a:ext cx="3200400" cy="2400300"/>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48000" y="3429000"/>
            <a:ext cx="3048000" cy="2286000"/>
          </a:xfrm>
          <a:prstGeom prst="rect">
            <a:avLst/>
          </a:prstGeom>
        </p:spPr>
      </p:pic>
      <p:sp>
        <p:nvSpPr>
          <p:cNvPr id="7" name="TextBox 6"/>
          <p:cNvSpPr txBox="1"/>
          <p:nvPr/>
        </p:nvSpPr>
        <p:spPr>
          <a:xfrm>
            <a:off x="495300" y="4419600"/>
            <a:ext cx="2438400" cy="1477328"/>
          </a:xfrm>
          <a:prstGeom prst="rect">
            <a:avLst/>
          </a:prstGeom>
          <a:noFill/>
        </p:spPr>
        <p:txBody>
          <a:bodyPr wrap="square" rtlCol="0">
            <a:spAutoFit/>
          </a:bodyPr>
          <a:lstStyle/>
          <a:p>
            <a:pPr algn="ctr"/>
            <a:r>
              <a:rPr lang="en-US" dirty="0" smtClean="0">
                <a:solidFill>
                  <a:srgbClr val="FF0000"/>
                </a:solidFill>
              </a:rPr>
              <a:t>The Deli and Grill serve delicious food for students, faculty and community members year-round!</a:t>
            </a:r>
            <a:endParaRPr lang="en-US" dirty="0">
              <a:solidFill>
                <a:srgbClr val="FF0000"/>
              </a:solidFill>
            </a:endParaRPr>
          </a:p>
        </p:txBody>
      </p:sp>
      <p:sp>
        <p:nvSpPr>
          <p:cNvPr id="8" name="TextBox 7"/>
          <p:cNvSpPr txBox="1"/>
          <p:nvPr/>
        </p:nvSpPr>
        <p:spPr>
          <a:xfrm>
            <a:off x="6210300" y="4419600"/>
            <a:ext cx="2209800" cy="1477328"/>
          </a:xfrm>
          <a:prstGeom prst="rect">
            <a:avLst/>
          </a:prstGeom>
          <a:noFill/>
        </p:spPr>
        <p:txBody>
          <a:bodyPr wrap="square" rtlCol="0">
            <a:spAutoFit/>
          </a:bodyPr>
          <a:lstStyle/>
          <a:p>
            <a:pPr algn="ctr"/>
            <a:r>
              <a:rPr lang="en-US" dirty="0" smtClean="0">
                <a:solidFill>
                  <a:srgbClr val="FF0000"/>
                </a:solidFill>
              </a:rPr>
              <a:t>Wolf Express is like our very own mini mart! Stop in and get a snack in between classes!</a:t>
            </a:r>
            <a:endParaRPr lang="en-US" dirty="0">
              <a:solidFill>
                <a:srgbClr val="FF0000"/>
              </a:solidFill>
            </a:endParaRPr>
          </a:p>
        </p:txBody>
      </p:sp>
      <p:sp>
        <p:nvSpPr>
          <p:cNvPr id="9" name="TextBox 8"/>
          <p:cNvSpPr txBox="1"/>
          <p:nvPr/>
        </p:nvSpPr>
        <p:spPr>
          <a:xfrm>
            <a:off x="1066800" y="6019800"/>
            <a:ext cx="6858000" cy="646331"/>
          </a:xfrm>
          <a:prstGeom prst="rect">
            <a:avLst/>
          </a:prstGeom>
          <a:noFill/>
        </p:spPr>
        <p:txBody>
          <a:bodyPr wrap="square" rtlCol="0">
            <a:spAutoFit/>
          </a:bodyPr>
          <a:lstStyle/>
          <a:p>
            <a:r>
              <a:rPr lang="en-US" dirty="0" smtClean="0">
                <a:hlinkClick r:id="rId5"/>
              </a:rPr>
              <a:t>http://www.wou.edu/housing/campus-dining/retail-dining</a:t>
            </a:r>
            <a:r>
              <a:rPr lang="en-US" dirty="0" smtClean="0">
                <a:hlinkClick r:id="rId5"/>
              </a:rPr>
              <a:t>/</a:t>
            </a:r>
            <a:endParaRPr lang="en-US" dirty="0" smtClean="0"/>
          </a:p>
          <a:p>
            <a:endParaRPr lang="en-US" dirty="0"/>
          </a:p>
        </p:txBody>
      </p:sp>
    </p:spTree>
    <p:extLst>
      <p:ext uri="{BB962C8B-B14F-4D97-AF65-F5344CB8AC3E}">
        <p14:creationId xmlns="" xmlns:p14="http://schemas.microsoft.com/office/powerpoint/2010/main" val="1553135930"/>
      </p:ext>
    </p:extLst>
  </p:cSld>
  <p:clrMapOvr>
    <a:masterClrMapping/>
  </p:clrMapOvr>
  <p:transition advClick="0" advTm="4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COME ON IN!</a:t>
            </a:r>
            <a:endParaRPr lang="en-US" dirty="0">
              <a:solidFill>
                <a:srgbClr val="FF0000"/>
              </a:solidFill>
            </a:endParaRPr>
          </a:p>
        </p:txBody>
      </p:sp>
      <p:pic>
        <p:nvPicPr>
          <p:cNvPr id="4" name="Content Placeholder 3" descr="DSC08329.JPG"/>
          <p:cNvPicPr>
            <a:picLocks noGrp="1" noChangeAspect="1"/>
          </p:cNvPicPr>
          <p:nvPr>
            <p:ph idx="1"/>
          </p:nvPr>
        </p:nvPicPr>
        <p:blipFill>
          <a:blip r:embed="rId2" cstate="print"/>
          <a:stretch>
            <a:fillRect/>
          </a:stretch>
        </p:blipFill>
        <p:spPr>
          <a:xfrm>
            <a:off x="1447800" y="1600200"/>
            <a:ext cx="6278033" cy="4708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4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COMPUTER LAB: </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76400" y="1430464"/>
            <a:ext cx="5562600" cy="3173270"/>
          </a:xfrm>
        </p:spPr>
      </p:pic>
      <p:sp>
        <p:nvSpPr>
          <p:cNvPr id="5" name="TextBox 4"/>
          <p:cNvSpPr txBox="1"/>
          <p:nvPr/>
        </p:nvSpPr>
        <p:spPr>
          <a:xfrm>
            <a:off x="1371600" y="4876800"/>
            <a:ext cx="6172200" cy="1477328"/>
          </a:xfrm>
          <a:prstGeom prst="rect">
            <a:avLst/>
          </a:prstGeom>
          <a:noFill/>
        </p:spPr>
        <p:txBody>
          <a:bodyPr wrap="square" rtlCol="0">
            <a:spAutoFit/>
          </a:bodyPr>
          <a:lstStyle/>
          <a:p>
            <a:pPr algn="ctr"/>
            <a:r>
              <a:rPr lang="en-US" dirty="0" smtClean="0">
                <a:solidFill>
                  <a:srgbClr val="FF0000"/>
                </a:solidFill>
              </a:rPr>
              <a:t>The Werner University Center also offers free access to our computer lab available to all WOU students and community members. This is a great tool for all students.  There are 2 Mac computers as well as an USB charging station for small electronics</a:t>
            </a:r>
            <a:endParaRPr lang="en-US" dirty="0">
              <a:solidFill>
                <a:srgbClr val="FF0000"/>
              </a:solidFill>
            </a:endParaRPr>
          </a:p>
        </p:txBody>
      </p:sp>
    </p:spTree>
    <p:extLst>
      <p:ext uri="{BB962C8B-B14F-4D97-AF65-F5344CB8AC3E}">
        <p14:creationId xmlns="" xmlns:p14="http://schemas.microsoft.com/office/powerpoint/2010/main" val="101176571"/>
      </p:ext>
    </p:extLst>
  </p:cSld>
  <p:clrMapOvr>
    <a:masterClrMapping/>
  </p:clrMapOvr>
  <p:transition advClick="0" advTm="4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01800" y="4343400"/>
            <a:ext cx="3124200" cy="2343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dirty="0" smtClean="0">
                <a:solidFill>
                  <a:schemeClr val="bg1"/>
                </a:solidFill>
              </a:rPr>
              <a:t>AND THERE ARE SO MANY AREAS TO STUDY!</a:t>
            </a:r>
            <a:endParaRPr lang="en-US"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486400" y="1379537"/>
            <a:ext cx="2772833" cy="2079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5600" y="1427446"/>
            <a:ext cx="3962400" cy="2763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870200" y="2590800"/>
            <a:ext cx="3505200"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334000" y="3886200"/>
            <a:ext cx="3556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8124037"/>
      </p:ext>
    </p:extLst>
  </p:cSld>
  <p:clrMapOvr>
    <a:masterClrMapping/>
  </p:clrMapOvr>
  <p:transition advClick="0" advTm="4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Come in and check out the building!</a:t>
            </a:r>
            <a:endParaRPr lang="en-US" dirty="0">
              <a:solidFill>
                <a:srgbClr val="FF0000"/>
              </a:solidFill>
            </a:endParaRPr>
          </a:p>
        </p:txBody>
      </p:sp>
      <p:sp>
        <p:nvSpPr>
          <p:cNvPr id="3" name="Subtitle 2"/>
          <p:cNvSpPr>
            <a:spLocks noGrp="1"/>
          </p:cNvSpPr>
          <p:nvPr>
            <p:ph type="subTitle" idx="1"/>
          </p:nvPr>
        </p:nvSpPr>
        <p:spPr>
          <a:xfrm>
            <a:off x="1371600" y="3331698"/>
            <a:ext cx="6400800" cy="2535702"/>
          </a:xfrm>
        </p:spPr>
        <p:txBody>
          <a:bodyPr/>
          <a:lstStyle/>
          <a:p>
            <a:r>
              <a:rPr lang="en-US" u="sng" dirty="0" smtClean="0">
                <a:solidFill>
                  <a:schemeClr val="bg1"/>
                </a:solidFill>
              </a:rPr>
              <a:t>Hours</a:t>
            </a:r>
          </a:p>
          <a:p>
            <a:r>
              <a:rPr lang="en-US" dirty="0" smtClean="0">
                <a:solidFill>
                  <a:schemeClr val="bg1"/>
                </a:solidFill>
              </a:rPr>
              <a:t>Mon-Fri: 7:30am-midnight</a:t>
            </a:r>
          </a:p>
          <a:p>
            <a:r>
              <a:rPr lang="en-US" dirty="0" smtClean="0">
                <a:solidFill>
                  <a:schemeClr val="bg1"/>
                </a:solidFill>
              </a:rPr>
              <a:t>Saturday: 10am-10pm</a:t>
            </a:r>
          </a:p>
          <a:p>
            <a:r>
              <a:rPr lang="en-US" dirty="0" smtClean="0">
                <a:solidFill>
                  <a:schemeClr val="bg1"/>
                </a:solidFill>
              </a:rPr>
              <a:t>Sunday: Closed </a:t>
            </a:r>
          </a:p>
          <a:p>
            <a:endParaRPr lang="en-US" dirty="0">
              <a:solidFill>
                <a:schemeClr val="bg1"/>
              </a:solidFill>
            </a:endParaRPr>
          </a:p>
        </p:txBody>
      </p:sp>
    </p:spTree>
    <p:extLst>
      <p:ext uri="{BB962C8B-B14F-4D97-AF65-F5344CB8AC3E}">
        <p14:creationId xmlns="" xmlns:p14="http://schemas.microsoft.com/office/powerpoint/2010/main" val="68078411"/>
      </p:ext>
    </p:extLst>
  </p:cSld>
  <p:clrMapOvr>
    <a:masterClrMapping/>
  </p:clrMapOvr>
  <p:transition advClick="0" advTm="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WE HAVE TONS OF ENTRANCES…</a:t>
            </a:r>
            <a:endParaRPr lang="en-US" dirty="0">
              <a:solidFill>
                <a:srgbClr val="FF0000"/>
              </a:solidFill>
            </a:endParaRPr>
          </a:p>
        </p:txBody>
      </p:sp>
      <p:pic>
        <p:nvPicPr>
          <p:cNvPr id="4" name="Content Placeholder 3" descr="DSC08339.JPG"/>
          <p:cNvPicPr>
            <a:picLocks noGrp="1" noChangeAspect="1"/>
          </p:cNvPicPr>
          <p:nvPr>
            <p:ph idx="1"/>
          </p:nvPr>
        </p:nvPicPr>
        <p:blipFill>
          <a:blip r:embed="rId2" cstate="print"/>
          <a:stretch>
            <a:fillRect/>
          </a:stretch>
        </p:blipFill>
        <p:spPr>
          <a:xfrm>
            <a:off x="2514600" y="3276600"/>
            <a:ext cx="2819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SC08358.JPG"/>
          <p:cNvPicPr>
            <a:picLocks noChangeAspect="1"/>
          </p:cNvPicPr>
          <p:nvPr/>
        </p:nvPicPr>
        <p:blipFill>
          <a:blip r:embed="rId3" cstate="print"/>
          <a:stretch>
            <a:fillRect/>
          </a:stretch>
        </p:blipFill>
        <p:spPr>
          <a:xfrm>
            <a:off x="5486400" y="1600200"/>
            <a:ext cx="2133600" cy="2411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SC08361.JPG"/>
          <p:cNvPicPr>
            <a:picLocks noChangeAspect="1"/>
          </p:cNvPicPr>
          <p:nvPr/>
        </p:nvPicPr>
        <p:blipFill>
          <a:blip r:embed="rId4" cstate="print"/>
          <a:stretch>
            <a:fillRect/>
          </a:stretch>
        </p:blipFill>
        <p:spPr>
          <a:xfrm>
            <a:off x="1371600" y="1600200"/>
            <a:ext cx="41148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DSC08362.JPG"/>
          <p:cNvPicPr>
            <a:picLocks noChangeAspect="1"/>
          </p:cNvPicPr>
          <p:nvPr/>
        </p:nvPicPr>
        <p:blipFill>
          <a:blip r:embed="rId5" cstate="print"/>
          <a:stretch>
            <a:fillRect/>
          </a:stretch>
        </p:blipFill>
        <p:spPr>
          <a:xfrm>
            <a:off x="5334000" y="3581400"/>
            <a:ext cx="2819400" cy="21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DSC08379.JPG"/>
          <p:cNvPicPr>
            <a:picLocks noChangeAspect="1"/>
          </p:cNvPicPr>
          <p:nvPr/>
        </p:nvPicPr>
        <p:blipFill>
          <a:blip r:embed="rId6" cstate="print"/>
          <a:stretch>
            <a:fillRect/>
          </a:stretch>
        </p:blipFill>
        <p:spPr>
          <a:xfrm>
            <a:off x="762000" y="3581400"/>
            <a:ext cx="177165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advTm="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0"/>
            <a:ext cx="8229600" cy="1828800"/>
          </a:xfrm>
        </p:spPr>
        <p:txBody>
          <a:bodyPr>
            <a:normAutofit fontScale="90000"/>
          </a:bodyPr>
          <a:lstStyle/>
          <a:p>
            <a:r>
              <a:rPr lang="en-US" dirty="0" smtClean="0">
                <a:solidFill>
                  <a:srgbClr val="FF0000"/>
                </a:solidFill>
              </a:rPr>
              <a:t>The werner university center offers many departments that are here to help you achieve!</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chemeClr val="bg1"/>
                </a:solidFill>
              </a:rPr>
              <a:t>Let’s check them out!</a:t>
            </a:r>
            <a:endParaRPr lang="en-US" dirty="0">
              <a:solidFill>
                <a:schemeClr val="bg1"/>
              </a:solidFill>
            </a:endParaRPr>
          </a:p>
        </p:txBody>
      </p:sp>
    </p:spTree>
  </p:cSld>
  <p:clrMapOvr>
    <a:masterClrMapping/>
  </p:clrMapOvr>
  <p:transition advClick="0" advTm="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WOU BOOKSTORE: </a:t>
            </a:r>
            <a:r>
              <a:rPr lang="en-US" dirty="0" smtClean="0">
                <a:solidFill>
                  <a:srgbClr val="FF0000"/>
                </a:solidFill>
              </a:rPr>
              <a:t>ALL THE WOLF GEAR YOU CAN IMAGINE!</a:t>
            </a:r>
            <a:endParaRPr lang="en-US" dirty="0">
              <a:solidFill>
                <a:srgbClr val="FF0000"/>
              </a:solidFill>
            </a:endParaRPr>
          </a:p>
        </p:txBody>
      </p:sp>
      <p:pic>
        <p:nvPicPr>
          <p:cNvPr id="4" name="Content Placeholder 3" descr="DSC08335.JPG"/>
          <p:cNvPicPr>
            <a:picLocks noGrp="1" noChangeAspect="1"/>
          </p:cNvPicPr>
          <p:nvPr>
            <p:ph idx="1"/>
          </p:nvPr>
        </p:nvPicPr>
        <p:blipFill>
          <a:blip r:embed="rId2" cstate="print"/>
          <a:stretch>
            <a:fillRect/>
          </a:stretch>
        </p:blipFill>
        <p:spPr>
          <a:xfrm>
            <a:off x="1935353" y="1676400"/>
            <a:ext cx="2651464"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DSC08336.JPG"/>
          <p:cNvPicPr>
            <a:picLocks noChangeAspect="1"/>
          </p:cNvPicPr>
          <p:nvPr/>
        </p:nvPicPr>
        <p:blipFill>
          <a:blip r:embed="rId3" cstate="print"/>
          <a:stretch>
            <a:fillRect/>
          </a:stretch>
        </p:blipFill>
        <p:spPr>
          <a:xfrm>
            <a:off x="4572000" y="1676400"/>
            <a:ext cx="2743200" cy="3593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838200" y="5486401"/>
            <a:ext cx="7391400" cy="1200329"/>
          </a:xfrm>
          <a:prstGeom prst="rect">
            <a:avLst/>
          </a:prstGeom>
          <a:noFill/>
        </p:spPr>
        <p:txBody>
          <a:bodyPr wrap="square" rtlCol="0">
            <a:spAutoFit/>
          </a:bodyPr>
          <a:lstStyle/>
          <a:p>
            <a:pPr algn="ctr"/>
            <a:r>
              <a:rPr lang="en-US" dirty="0" smtClean="0">
                <a:solidFill>
                  <a:srgbClr val="FF0000"/>
                </a:solidFill>
              </a:rPr>
              <a:t>The bookstore has all class textbooks, school and art supplies, and wolf gear for everyone in your family. Get more info at: </a:t>
            </a:r>
            <a:r>
              <a:rPr lang="en-US" dirty="0" smtClean="0">
                <a:hlinkClick r:id="rId4"/>
              </a:rPr>
              <a:t>http://books.wou.edu/home.aspx</a:t>
            </a:r>
            <a:endParaRPr lang="en-US" dirty="0" smtClean="0"/>
          </a:p>
          <a:p>
            <a:pPr algn="ctr"/>
            <a:endParaRPr lang="en-US" dirty="0" smtClean="0"/>
          </a:p>
        </p:txBody>
      </p:sp>
    </p:spTree>
  </p:cSld>
  <p:clrMapOvr>
    <a:masterClrMapping/>
  </p:clrMapOvr>
  <p:transition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STUDENT AFFAIRS OFFICE: </a:t>
            </a:r>
            <a:endParaRPr lang="en-US" dirty="0">
              <a:solidFill>
                <a:schemeClr val="bg1"/>
              </a:solidFill>
            </a:endParaRPr>
          </a:p>
        </p:txBody>
      </p:sp>
      <p:pic>
        <p:nvPicPr>
          <p:cNvPr id="4" name="Content Placeholder 3" descr="DSC08338.JPG"/>
          <p:cNvPicPr>
            <a:picLocks noGrp="1" noChangeAspect="1"/>
          </p:cNvPicPr>
          <p:nvPr>
            <p:ph idx="1"/>
          </p:nvPr>
        </p:nvPicPr>
        <p:blipFill>
          <a:blip r:embed="rId2" cstate="print"/>
          <a:stretch>
            <a:fillRect/>
          </a:stretch>
        </p:blipFill>
        <p:spPr>
          <a:xfrm>
            <a:off x="609600" y="1600200"/>
            <a:ext cx="3531394" cy="4708525"/>
          </a:xfrm>
        </p:spPr>
      </p:pic>
      <p:sp>
        <p:nvSpPr>
          <p:cNvPr id="5" name="TextBox 4"/>
          <p:cNvSpPr txBox="1"/>
          <p:nvPr/>
        </p:nvSpPr>
        <p:spPr>
          <a:xfrm>
            <a:off x="4800600" y="1676400"/>
            <a:ext cx="3657600" cy="2585323"/>
          </a:xfrm>
          <a:prstGeom prst="rect">
            <a:avLst/>
          </a:prstGeom>
          <a:noFill/>
        </p:spPr>
        <p:txBody>
          <a:bodyPr wrap="square" rtlCol="0">
            <a:spAutoFit/>
          </a:bodyPr>
          <a:lstStyle/>
          <a:p>
            <a:r>
              <a:rPr lang="en-US" dirty="0" smtClean="0">
                <a:solidFill>
                  <a:srgbClr val="FF0000"/>
                </a:solidFill>
              </a:rPr>
              <a:t>This office is the home of our campus transportation called WOLF RIDE. Wolf Ride gives students transportation throughout Monmouth and Independence. </a:t>
            </a:r>
          </a:p>
          <a:p>
            <a:r>
              <a:rPr lang="en-US" dirty="0" smtClean="0">
                <a:solidFill>
                  <a:srgbClr val="FF0000"/>
                </a:solidFill>
              </a:rPr>
              <a:t>For more info go to: </a:t>
            </a:r>
            <a:r>
              <a:rPr lang="en-US" dirty="0" smtClean="0">
                <a:hlinkClick r:id="rId3"/>
              </a:rPr>
              <a:t>http://www.wou.edu/student/</a:t>
            </a:r>
            <a:endParaRPr lang="en-US" dirty="0" smtClean="0"/>
          </a:p>
          <a:p>
            <a:endParaRPr lang="en-US" dirty="0"/>
          </a:p>
        </p:txBody>
      </p:sp>
    </p:spTree>
  </p:cSld>
  <p:clrMapOvr>
    <a:masterClrMapping/>
  </p:clrMapOvr>
  <p:transition advClick="0" advTm="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MULTICULTURAL STUDENTS SERVICES AND PROGRAMS: </a:t>
            </a:r>
            <a:endParaRPr lang="en-US" dirty="0">
              <a:solidFill>
                <a:schemeClr val="bg1"/>
              </a:solidFill>
            </a:endParaRPr>
          </a:p>
        </p:txBody>
      </p:sp>
      <p:pic>
        <p:nvPicPr>
          <p:cNvPr id="4" name="Content Placeholder 3" descr="DSC08349.JPG"/>
          <p:cNvPicPr>
            <a:picLocks noGrp="1" noChangeAspect="1"/>
          </p:cNvPicPr>
          <p:nvPr>
            <p:ph idx="1"/>
          </p:nvPr>
        </p:nvPicPr>
        <p:blipFill>
          <a:blip r:embed="rId2" cstate="print"/>
          <a:stretch>
            <a:fillRect/>
          </a:stretch>
        </p:blipFill>
        <p:spPr>
          <a:xfrm>
            <a:off x="609600" y="1608137"/>
            <a:ext cx="3748617" cy="2811463"/>
          </a:xfrm>
        </p:spPr>
      </p:pic>
      <p:pic>
        <p:nvPicPr>
          <p:cNvPr id="5" name="Picture 4" descr="DSC08344.JPG"/>
          <p:cNvPicPr>
            <a:picLocks noChangeAspect="1"/>
          </p:cNvPicPr>
          <p:nvPr/>
        </p:nvPicPr>
        <p:blipFill>
          <a:blip r:embed="rId3" cstate="print"/>
          <a:stretch>
            <a:fillRect/>
          </a:stretch>
        </p:blipFill>
        <p:spPr>
          <a:xfrm>
            <a:off x="4648200" y="1600200"/>
            <a:ext cx="3759200" cy="2819400"/>
          </a:xfrm>
          <a:prstGeom prst="rect">
            <a:avLst/>
          </a:prstGeom>
        </p:spPr>
      </p:pic>
      <p:sp>
        <p:nvSpPr>
          <p:cNvPr id="6" name="TextBox 5"/>
          <p:cNvSpPr txBox="1"/>
          <p:nvPr/>
        </p:nvSpPr>
        <p:spPr>
          <a:xfrm>
            <a:off x="1447800" y="4800600"/>
            <a:ext cx="5943600" cy="1754326"/>
          </a:xfrm>
          <a:prstGeom prst="rect">
            <a:avLst/>
          </a:prstGeom>
          <a:noFill/>
        </p:spPr>
        <p:txBody>
          <a:bodyPr wrap="square" rtlCol="0">
            <a:spAutoFit/>
          </a:bodyPr>
          <a:lstStyle/>
          <a:p>
            <a:pPr algn="ctr"/>
            <a:r>
              <a:rPr lang="en-US" dirty="0" smtClean="0">
                <a:solidFill>
                  <a:srgbClr val="FF0000"/>
                </a:solidFill>
              </a:rPr>
              <a:t>MSSP offers programs for all different cultures, ethnicities, and backgrounds to ensure an excepting and diverse campus. </a:t>
            </a:r>
          </a:p>
          <a:p>
            <a:pPr algn="ctr"/>
            <a:endParaRPr lang="en-US" dirty="0" smtClean="0">
              <a:solidFill>
                <a:srgbClr val="FF0000"/>
              </a:solidFill>
            </a:endParaRPr>
          </a:p>
          <a:p>
            <a:pPr algn="ctr"/>
            <a:r>
              <a:rPr lang="en-US" dirty="0" smtClean="0">
                <a:solidFill>
                  <a:srgbClr val="FF0000"/>
                </a:solidFill>
                <a:hlinkClick r:id="rId4"/>
              </a:rPr>
              <a:t>http://www.wou.edu/multicultural/</a:t>
            </a:r>
            <a:endParaRPr lang="en-US" dirty="0" smtClean="0">
              <a:solidFill>
                <a:srgbClr val="FF0000"/>
              </a:solidFill>
            </a:endParaRPr>
          </a:p>
          <a:p>
            <a:pPr algn="ctr"/>
            <a:endParaRPr lang="en-US" dirty="0">
              <a:solidFill>
                <a:srgbClr val="FF0000"/>
              </a:solidFill>
            </a:endParaRPr>
          </a:p>
        </p:txBody>
      </p:sp>
    </p:spTree>
  </p:cSld>
  <p:clrMapOvr>
    <a:masterClrMapping/>
  </p:clrMapOvr>
  <p:transition advClick="0" advTm="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STUDENT ENGAGEMENT INFORAMTION DESK: </a:t>
            </a:r>
            <a:endParaRPr lang="en-US" dirty="0">
              <a:solidFill>
                <a:schemeClr val="bg1"/>
              </a:solidFill>
            </a:endParaRPr>
          </a:p>
        </p:txBody>
      </p:sp>
      <p:pic>
        <p:nvPicPr>
          <p:cNvPr id="4" name="Content Placeholder 3" descr="DSC08345.JPG"/>
          <p:cNvPicPr>
            <a:picLocks noGrp="1" noChangeAspect="1"/>
          </p:cNvPicPr>
          <p:nvPr>
            <p:ph idx="1"/>
          </p:nvPr>
        </p:nvPicPr>
        <p:blipFill>
          <a:blip r:embed="rId2" cstate="print"/>
          <a:stretch>
            <a:fillRect/>
          </a:stretch>
        </p:blipFill>
        <p:spPr>
          <a:xfrm>
            <a:off x="4648200" y="1524000"/>
            <a:ext cx="3531394" cy="4708525"/>
          </a:xfrm>
        </p:spPr>
      </p:pic>
      <p:sp>
        <p:nvSpPr>
          <p:cNvPr id="5" name="TextBox 4"/>
          <p:cNvSpPr txBox="1"/>
          <p:nvPr/>
        </p:nvSpPr>
        <p:spPr>
          <a:xfrm>
            <a:off x="914400" y="2057400"/>
            <a:ext cx="3048000" cy="3416320"/>
          </a:xfrm>
          <a:prstGeom prst="rect">
            <a:avLst/>
          </a:prstGeom>
          <a:noFill/>
        </p:spPr>
        <p:txBody>
          <a:bodyPr wrap="square" rtlCol="0">
            <a:spAutoFit/>
          </a:bodyPr>
          <a:lstStyle/>
          <a:p>
            <a:r>
              <a:rPr lang="en-US" dirty="0" smtClean="0">
                <a:solidFill>
                  <a:srgbClr val="FF0000"/>
                </a:solidFill>
              </a:rPr>
              <a:t>The info desk can answer any question you have about campus, classes, programs, departments, and more! They are a friendly group of students who are trained to be able to help you!</a:t>
            </a:r>
          </a:p>
          <a:p>
            <a:r>
              <a:rPr lang="en-US" dirty="0" smtClean="0">
                <a:solidFill>
                  <a:srgbClr val="FF0000"/>
                </a:solidFill>
              </a:rPr>
              <a:t>For more info go to : </a:t>
            </a:r>
            <a:r>
              <a:rPr lang="en-US" dirty="0" smtClean="0">
                <a:solidFill>
                  <a:srgbClr val="FF0000"/>
                </a:solidFill>
                <a:hlinkClick r:id="rId3"/>
              </a:rPr>
              <a:t>www.wou.edu/student-engagement</a:t>
            </a:r>
            <a:endParaRPr lang="en-US" dirty="0" smtClean="0">
              <a:solidFill>
                <a:srgbClr val="FF0000"/>
              </a:solidFill>
            </a:endParaRPr>
          </a:p>
          <a:p>
            <a:endParaRPr lang="en-US" dirty="0">
              <a:solidFill>
                <a:srgbClr val="FF0000"/>
              </a:solidFill>
            </a:endParaRPr>
          </a:p>
        </p:txBody>
      </p:sp>
    </p:spTree>
  </p:cSld>
  <p:clrMapOvr>
    <a:masterClrMapping/>
  </p:clrMapOvr>
  <p:transition advClick="0" advTm="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normAutofit fontScale="90000"/>
          </a:bodyPr>
          <a:lstStyle/>
          <a:p>
            <a:r>
              <a:rPr lang="en-US" dirty="0" smtClean="0">
                <a:solidFill>
                  <a:schemeClr val="bg1"/>
                </a:solidFill>
              </a:rPr>
              <a:t>ABBY’S HOUSE AND STONEWALL CENTER: </a:t>
            </a:r>
            <a:endParaRPr lang="en-US" dirty="0">
              <a:solidFill>
                <a:schemeClr val="bg1"/>
              </a:solidFill>
            </a:endParaRPr>
          </a:p>
        </p:txBody>
      </p:sp>
      <p:pic>
        <p:nvPicPr>
          <p:cNvPr id="4" name="Content Placeholder 3" descr="DSC08359.JPG"/>
          <p:cNvPicPr>
            <a:picLocks noGrp="1" noChangeAspect="1"/>
          </p:cNvPicPr>
          <p:nvPr>
            <p:ph idx="1"/>
          </p:nvPr>
        </p:nvPicPr>
        <p:blipFill>
          <a:blip r:embed="rId2" cstate="print"/>
          <a:stretch>
            <a:fillRect/>
          </a:stretch>
        </p:blipFill>
        <p:spPr>
          <a:xfrm>
            <a:off x="990600" y="1600200"/>
            <a:ext cx="3531394" cy="4708525"/>
          </a:xfrm>
        </p:spPr>
      </p:pic>
      <p:sp>
        <p:nvSpPr>
          <p:cNvPr id="5" name="TextBox 4"/>
          <p:cNvSpPr txBox="1"/>
          <p:nvPr/>
        </p:nvSpPr>
        <p:spPr>
          <a:xfrm>
            <a:off x="4876800" y="1828801"/>
            <a:ext cx="3962400" cy="5078313"/>
          </a:xfrm>
          <a:prstGeom prst="rect">
            <a:avLst/>
          </a:prstGeom>
          <a:noFill/>
        </p:spPr>
        <p:txBody>
          <a:bodyPr wrap="square" rtlCol="0">
            <a:spAutoFit/>
          </a:bodyPr>
          <a:lstStyle/>
          <a:p>
            <a:r>
              <a:rPr lang="en-US" dirty="0" smtClean="0">
                <a:solidFill>
                  <a:srgbClr val="FF0000"/>
                </a:solidFill>
              </a:rPr>
              <a:t>Abby’s House is the center on campus for women and families.  They stand against violence and harassment and take on a feminist outlook. </a:t>
            </a:r>
          </a:p>
          <a:p>
            <a:r>
              <a:rPr lang="en-US" dirty="0" smtClean="0">
                <a:solidFill>
                  <a:srgbClr val="FF0000"/>
                </a:solidFill>
              </a:rPr>
              <a:t>Stonewall Center offers support and programs to the LGBTQ  community on campus, and also stands against harassment and violence  towards everyone. </a:t>
            </a:r>
          </a:p>
          <a:p>
            <a:r>
              <a:rPr lang="en-US" dirty="0" smtClean="0">
                <a:solidFill>
                  <a:srgbClr val="FF0000"/>
                </a:solidFill>
              </a:rPr>
              <a:t>For more info go to: </a:t>
            </a:r>
            <a:r>
              <a:rPr lang="en-US" dirty="0" smtClean="0">
                <a:solidFill>
                  <a:srgbClr val="FF0000"/>
                </a:solidFill>
                <a:hlinkClick r:id="rId3"/>
              </a:rPr>
              <a:t>http://www.wou.edu/abbyshouse</a:t>
            </a:r>
            <a:r>
              <a:rPr lang="en-US" dirty="0" smtClean="0">
                <a:solidFill>
                  <a:srgbClr val="FF0000"/>
                </a:solidFill>
                <a:hlinkClick r:id="rId3"/>
              </a:rPr>
              <a:t>/</a:t>
            </a:r>
            <a:endParaRPr lang="en-US" dirty="0" smtClean="0">
              <a:solidFill>
                <a:srgbClr val="FF0000"/>
              </a:solidFill>
            </a:endParaRPr>
          </a:p>
          <a:p>
            <a:endParaRPr lang="en-US" dirty="0" smtClean="0">
              <a:solidFill>
                <a:srgbClr val="FF0000"/>
              </a:solidFill>
              <a:hlinkClick r:id="rId4"/>
            </a:endParaRPr>
          </a:p>
          <a:p>
            <a:r>
              <a:rPr lang="en-US" dirty="0" smtClean="0">
                <a:solidFill>
                  <a:srgbClr val="FF0000"/>
                </a:solidFill>
                <a:hlinkClick r:id="rId4"/>
              </a:rPr>
              <a:t>http</a:t>
            </a:r>
            <a:r>
              <a:rPr lang="en-US" dirty="0" smtClean="0">
                <a:solidFill>
                  <a:srgbClr val="FF0000"/>
                </a:solidFill>
                <a:hlinkClick r:id="rId4"/>
              </a:rPr>
              <a:t>://www.wou.edu/student-engagement/programs/stonewall-center</a:t>
            </a:r>
            <a:r>
              <a:rPr lang="en-US" dirty="0" smtClean="0">
                <a:solidFill>
                  <a:srgbClr val="FF0000"/>
                </a:solidFill>
                <a:hlinkClick r:id="rId4"/>
              </a:rPr>
              <a:t>/</a:t>
            </a:r>
            <a:endParaRPr lang="en-US" dirty="0" smtClean="0">
              <a:solidFill>
                <a:srgbClr val="FF0000"/>
              </a:solidFill>
            </a:endParaRPr>
          </a:p>
          <a:p>
            <a:endParaRPr lang="en-US" dirty="0" smtClean="0">
              <a:solidFill>
                <a:srgbClr val="FF0000"/>
              </a:solidFill>
            </a:endParaRPr>
          </a:p>
          <a:p>
            <a:endParaRPr lang="en-US" dirty="0">
              <a:solidFill>
                <a:srgbClr val="FF0000"/>
              </a:solidFill>
            </a:endParaRPr>
          </a:p>
        </p:txBody>
      </p:sp>
    </p:spTree>
  </p:cSld>
  <p:clrMapOvr>
    <a:masterClrMapping/>
  </p:clrMapOvr>
  <p:transition advClick="0" advTm="4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428</TotalTime>
  <Words>734</Words>
  <Application>Microsoft Office PowerPoint</Application>
  <PresentationFormat>On-screen Show (4:3)</PresentationFormat>
  <Paragraphs>58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 Welcome to the Werner University center</vt:lpstr>
      <vt:lpstr>COME ON IN!</vt:lpstr>
      <vt:lpstr>WE HAVE TONS OF ENTRANCES…</vt:lpstr>
      <vt:lpstr>The werner university center offers many departments that are here to help you achieve!  Let’s check them out!</vt:lpstr>
      <vt:lpstr>WOU BOOKSTORE: ALL THE WOLF GEAR YOU CAN IMAGINE!</vt:lpstr>
      <vt:lpstr>STUDENT AFFAIRS OFFICE: </vt:lpstr>
      <vt:lpstr>MULTICULTURAL STUDENTS SERVICES AND PROGRAMS: </vt:lpstr>
      <vt:lpstr>STUDENT ENGAGEMENT INFORAMTION DESK: </vt:lpstr>
      <vt:lpstr>ABBY’S HOUSE AND STONEWALL CENTER: </vt:lpstr>
      <vt:lpstr>VETERAN SUCCESS CENTER:</vt:lpstr>
      <vt:lpstr>STUDENT ACTIVITIES BOARD:</vt:lpstr>
      <vt:lpstr>SERVICE LEARNING AND CAREER DEVELOPMENT:</vt:lpstr>
      <vt:lpstr>NON-TRADITIONAL STUDENT LOUNGE: </vt:lpstr>
      <vt:lpstr>CLUBS AND ORGANIZATIONS LOUNGE:</vt:lpstr>
      <vt:lpstr>ASSOCIATED STUDENTS OF WESTERN OREGON UNIVERSITY: </vt:lpstr>
      <vt:lpstr>The werner university center also offers places for students to eat, hang out, and study throughout the entire building!</vt:lpstr>
      <vt:lpstr>DESCHUTES:</vt:lpstr>
      <vt:lpstr>CAFÉ ALLEGRO:</vt:lpstr>
      <vt:lpstr>WOLF EXPRESS, WESTERN DELI, AND WOLF GRILL:</vt:lpstr>
      <vt:lpstr>COMPUTER LAB: </vt:lpstr>
      <vt:lpstr>AND THERE ARE SO MANY AREAS TO STUDY!</vt:lpstr>
      <vt:lpstr>Come in and check out the building!</vt:lpstr>
    </vt:vector>
  </TitlesOfParts>
  <Company>Western Oregon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Werner University center</dc:title>
  <dc:creator>Western Oregon University</dc:creator>
  <cp:lastModifiedBy>Western Oregon University</cp:lastModifiedBy>
  <cp:revision>34</cp:revision>
  <dcterms:created xsi:type="dcterms:W3CDTF">2016-08-23T18:28:47Z</dcterms:created>
  <dcterms:modified xsi:type="dcterms:W3CDTF">2016-10-05T20:37:19Z</dcterms:modified>
</cp:coreProperties>
</file>