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60" r:id="rId4"/>
    <p:sldId id="264" r:id="rId5"/>
    <p:sldId id="259" r:id="rId6"/>
    <p:sldId id="261" r:id="rId7"/>
    <p:sldId id="263" r:id="rId8"/>
    <p:sldId id="271" r:id="rId9"/>
    <p:sldId id="270" r:id="rId10"/>
    <p:sldId id="266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2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989FC10-5D4A-D441-ACE2-099B60134A94}" type="datetimeFigureOut">
              <a:rPr lang="en-US" smtClean="0"/>
              <a:pPr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2694733"/>
            <a:ext cx="6498158" cy="1724867"/>
          </a:xfrm>
        </p:spPr>
        <p:txBody>
          <a:bodyPr>
            <a:normAutofit fontScale="90000"/>
          </a:bodyPr>
          <a:lstStyle/>
          <a:p>
            <a:r>
              <a:rPr b="1" dirty="0" smtClean="0"/>
              <a:t>Large Wood Treatment on Habitats and Fish Populations of Green River and Crab Creek </a:t>
            </a:r>
            <a:r>
              <a:rPr dirty="0" smtClean="0"/>
              <a:t/>
            </a:r>
            <a:br>
              <a:rPr dirty="0" smtClean="0"/>
            </a:br>
            <a:r>
              <a:rPr dirty="0" smtClean="0"/>
              <a:t/>
            </a:r>
            <a:br>
              <a:rPr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960159"/>
            <a:ext cx="6498159" cy="916641"/>
          </a:xfrm>
        </p:spPr>
        <p:txBody>
          <a:bodyPr/>
          <a:lstStyle/>
          <a:p>
            <a:r>
              <a:rPr i="1" dirty="0" smtClean="0"/>
              <a:t>Bio-Surveys, LLC</a:t>
            </a:r>
            <a:r>
              <a:rPr i="1" dirty="0" smtClean="0"/>
              <a:t> </a:t>
            </a:r>
            <a:r>
              <a:rPr lang="en-US" i="1" dirty="0" smtClean="0"/>
              <a:t>2007</a:t>
            </a:r>
          </a:p>
          <a:p>
            <a:r>
              <a:rPr lang="en-US" i="1" dirty="0" smtClean="0"/>
              <a:t>Presented by Esteban Quiles</a:t>
            </a:r>
            <a:endParaRPr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758732"/>
          </a:xfrm>
        </p:spPr>
        <p:txBody>
          <a:bodyPr/>
          <a:lstStyle/>
          <a:p>
            <a:r>
              <a:rPr lang="en-US" dirty="0" smtClean="0"/>
              <a:t>Unified table results</a:t>
            </a:r>
            <a:endParaRPr lang="en-US" dirty="0"/>
          </a:p>
        </p:txBody>
      </p:sp>
      <p:pic>
        <p:nvPicPr>
          <p:cNvPr id="5" name="Picture 4" descr="Screen Shot 2015-05-06 at 7.16.55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63" y="758732"/>
            <a:ext cx="8143788" cy="5733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36668"/>
            <a:ext cx="8042276" cy="911132"/>
          </a:xfrm>
        </p:spPr>
        <p:txBody>
          <a:bodyPr/>
          <a:lstStyle/>
          <a:p>
            <a:r>
              <a:rPr lang="en-US" dirty="0" smtClean="0"/>
              <a:t>General trends both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Coho salmon populations generally saw a decrease in rearing capacity in the six year period of study.</a:t>
            </a:r>
          </a:p>
          <a:p>
            <a:r>
              <a:rPr lang="en-US" sz="2800" dirty="0" smtClean="0"/>
              <a:t>Pools and riffle habitats generally increased in number but lost complexity, and depth as a result.</a:t>
            </a:r>
          </a:p>
          <a:p>
            <a:r>
              <a:rPr lang="en-US" sz="2800" dirty="0" smtClean="0"/>
              <a:t>Channel complexity was not accomplished, during project period. 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758732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19200"/>
            <a:ext cx="8042276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Authors suggest a longer time period of study, up to 10 years.</a:t>
            </a:r>
          </a:p>
          <a:p>
            <a:r>
              <a:rPr lang="en-US" sz="2800" dirty="0" smtClean="0"/>
              <a:t>More intricate log placement. </a:t>
            </a:r>
          </a:p>
          <a:p>
            <a:r>
              <a:rPr sz="2800" dirty="0" smtClean="0"/>
              <a:t>Wood treatment structures would be far more effective if composed of open grown trees having complex </a:t>
            </a:r>
            <a:r>
              <a:rPr sz="2800" dirty="0" smtClean="0"/>
              <a:t>branching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L</a:t>
            </a:r>
            <a:r>
              <a:rPr sz="2800" dirty="0" smtClean="0"/>
              <a:t>og </a:t>
            </a:r>
            <a:r>
              <a:rPr sz="2800" dirty="0" smtClean="0"/>
              <a:t>structures produce varied and sometimes opposing effects involving trapping and </a:t>
            </a:r>
            <a:r>
              <a:rPr sz="2800" dirty="0" smtClean="0"/>
              <a:t>deflection</a:t>
            </a:r>
            <a:r>
              <a:rPr lang="en-US" sz="2800" dirty="0" smtClean="0"/>
              <a:t>.</a:t>
            </a:r>
            <a:r>
              <a:rPr sz="2800" dirty="0" smtClean="0"/>
              <a:t>  </a:t>
            </a:r>
            <a:endParaRPr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758732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3000"/>
            <a:ext cx="8042276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Crab Creek restoration:</a:t>
            </a:r>
          </a:p>
          <a:p>
            <a:r>
              <a:rPr lang="en-US" sz="3200" dirty="0" smtClean="0"/>
              <a:t>Recruited spawning gravels.</a:t>
            </a:r>
          </a:p>
          <a:p>
            <a:r>
              <a:rPr lang="en-US" sz="3200" dirty="0" smtClean="0"/>
              <a:t>Recruited large native trees.</a:t>
            </a:r>
          </a:p>
          <a:p>
            <a:r>
              <a:rPr lang="en-US" sz="3200" dirty="0" smtClean="0"/>
              <a:t>Rearing capacity decreased over study period.</a:t>
            </a:r>
          </a:p>
          <a:p>
            <a:r>
              <a:rPr lang="en-US" sz="3200" b="1" dirty="0" smtClean="0"/>
              <a:t>Green River restoration: </a:t>
            </a:r>
          </a:p>
          <a:p>
            <a:r>
              <a:rPr lang="en-US" sz="3200" dirty="0" smtClean="0"/>
              <a:t>Increased habitat availability.</a:t>
            </a:r>
          </a:p>
          <a:p>
            <a:r>
              <a:rPr lang="en-US" sz="3200" dirty="0" smtClean="0"/>
              <a:t>Reduction in habitat quality. 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834932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19200"/>
            <a:ext cx="8042276" cy="5029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Project details</a:t>
            </a:r>
          </a:p>
          <a:p>
            <a:r>
              <a:rPr lang="en-US" sz="3200" dirty="0" smtClean="0"/>
              <a:t>Results Crab Creek</a:t>
            </a:r>
          </a:p>
          <a:p>
            <a:r>
              <a:rPr lang="en-US" sz="3200" dirty="0" smtClean="0"/>
              <a:t>Results Green River</a:t>
            </a:r>
          </a:p>
          <a:p>
            <a:r>
              <a:rPr lang="en-US" sz="3200" dirty="0" smtClean="0"/>
              <a:t>Unified table results</a:t>
            </a:r>
          </a:p>
          <a:p>
            <a:r>
              <a:rPr lang="en-US" sz="3200" dirty="0" smtClean="0"/>
              <a:t>General trends</a:t>
            </a:r>
          </a:p>
          <a:p>
            <a:r>
              <a:rPr lang="en-US" sz="3200" dirty="0" smtClean="0"/>
              <a:t>Recommendations</a:t>
            </a:r>
          </a:p>
          <a:p>
            <a:r>
              <a:rPr lang="en-US" sz="3200" dirty="0" smtClean="0"/>
              <a:t>Conclusion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6200"/>
            <a:ext cx="8042276" cy="758732"/>
          </a:xfrm>
        </p:spPr>
        <p:txBody>
          <a:bodyPr/>
          <a:lstStyle/>
          <a:p>
            <a:r>
              <a:rPr lang="en-US" dirty="0" smtClean="0"/>
              <a:t>Project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66800"/>
            <a:ext cx="8042276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027" dirty="0" smtClean="0"/>
              <a:t>Places under study: Crab Creek and Green River (</a:t>
            </a:r>
            <a:r>
              <a:rPr lang="en-US" sz="3027" b="1" dirty="0" smtClean="0"/>
              <a:t>Washington State</a:t>
            </a:r>
            <a:r>
              <a:rPr lang="en-US" sz="3027" dirty="0" smtClean="0"/>
              <a:t>).</a:t>
            </a:r>
          </a:p>
          <a:p>
            <a:r>
              <a:rPr sz="3027" dirty="0" smtClean="0"/>
              <a:t>This report describes the effects</a:t>
            </a:r>
            <a:r>
              <a:rPr sz="3027" dirty="0" smtClean="0"/>
              <a:t> treatment </a:t>
            </a:r>
            <a:r>
              <a:rPr sz="3027" dirty="0" smtClean="0"/>
              <a:t>on channel structure and Coho populations of the treated sections of these </a:t>
            </a:r>
            <a:r>
              <a:rPr sz="3027" dirty="0" smtClean="0"/>
              <a:t>streams</a:t>
            </a:r>
            <a:r>
              <a:rPr lang="en-US" sz="3027" dirty="0" smtClean="0"/>
              <a:t>.</a:t>
            </a:r>
            <a:r>
              <a:rPr sz="3027" dirty="0" smtClean="0"/>
              <a:t> </a:t>
            </a:r>
          </a:p>
          <a:p>
            <a:r>
              <a:rPr lang="en-US" sz="3027" dirty="0" smtClean="0"/>
              <a:t>T</a:t>
            </a:r>
            <a:r>
              <a:rPr sz="3027" dirty="0" smtClean="0"/>
              <a:t>rees </a:t>
            </a:r>
            <a:r>
              <a:rPr sz="3027" dirty="0" smtClean="0"/>
              <a:t>averaged about 120 feet long and ranged in diameter at the large end from 24” - 36" </a:t>
            </a:r>
            <a:r>
              <a:rPr sz="3027" dirty="0" smtClean="0"/>
              <a:t>inches</a:t>
            </a:r>
            <a:r>
              <a:rPr lang="en-US" sz="3027" dirty="0" smtClean="0"/>
              <a:t>.</a:t>
            </a:r>
            <a:r>
              <a:rPr sz="3027" dirty="0" smtClean="0"/>
              <a:t> </a:t>
            </a:r>
          </a:p>
          <a:p>
            <a:r>
              <a:rPr sz="3027" dirty="0" smtClean="0"/>
              <a:t>Crab Creek received </a:t>
            </a:r>
            <a:r>
              <a:rPr sz="3027" dirty="0" smtClean="0"/>
              <a:t>172</a:t>
            </a:r>
            <a:r>
              <a:rPr lang="en-US" sz="3027" dirty="0" smtClean="0"/>
              <a:t> trees.</a:t>
            </a:r>
            <a:r>
              <a:rPr sz="3027" dirty="0" smtClean="0"/>
              <a:t> </a:t>
            </a:r>
          </a:p>
          <a:p>
            <a:r>
              <a:rPr sz="3027" dirty="0" smtClean="0"/>
              <a:t>Green River 248 </a:t>
            </a:r>
            <a:r>
              <a:rPr sz="3027" dirty="0" smtClean="0"/>
              <a:t>trees</a:t>
            </a:r>
            <a:r>
              <a:rPr lang="en-US" sz="3027" dirty="0" smtClean="0"/>
              <a:t>.</a:t>
            </a:r>
            <a:r>
              <a:rPr sz="3027" dirty="0" smtClean="0"/>
              <a:t> </a:t>
            </a:r>
            <a:endParaRPr sz="3027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55668"/>
            <a:ext cx="8042276" cy="834932"/>
          </a:xfrm>
        </p:spPr>
        <p:txBody>
          <a:bodyPr/>
          <a:lstStyle/>
          <a:p>
            <a:r>
              <a:rPr lang="en-US" dirty="0" smtClean="0"/>
              <a:t>Project details cont.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19200"/>
            <a:ext cx="8042276" cy="49529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</a:t>
            </a:r>
            <a:r>
              <a:rPr sz="2800" dirty="0" smtClean="0"/>
              <a:t>rimary </a:t>
            </a:r>
            <a:r>
              <a:rPr sz="2800" dirty="0" smtClean="0"/>
              <a:t>target for this study was to quantify changes in over-winter survival rates for juvenile Coho associated with the introduction of large amounts of full spanning </a:t>
            </a:r>
            <a:r>
              <a:rPr sz="2800" dirty="0" smtClean="0"/>
              <a:t>trees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 note about Large wood placement:</a:t>
            </a:r>
          </a:p>
          <a:p>
            <a:r>
              <a:rPr sz="2800" dirty="0" smtClean="0"/>
              <a:t>Until a major high water event occurs, full-spanning wood may exist in a relatively passive </a:t>
            </a:r>
            <a:r>
              <a:rPr sz="2800" dirty="0" smtClean="0"/>
              <a:t>state</a:t>
            </a:r>
            <a:r>
              <a:rPr lang="en-US" sz="2800" dirty="0" smtClean="0"/>
              <a:t>.</a:t>
            </a:r>
            <a:endParaRPr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9468"/>
            <a:ext cx="8042276" cy="682532"/>
          </a:xfrm>
        </p:spPr>
        <p:txBody>
          <a:bodyPr/>
          <a:lstStyle/>
          <a:p>
            <a:r>
              <a:rPr lang="en-US" dirty="0" smtClean="0"/>
              <a:t>Results </a:t>
            </a:r>
            <a:r>
              <a:rPr dirty="0" smtClean="0"/>
              <a:t>Crab Creek </a:t>
            </a:r>
            <a:br>
              <a:rPr dirty="0" smtClean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981200"/>
          <a:ext cx="8686800" cy="4267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4521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Change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observed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865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Pool depth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800" dirty="0" smtClean="0"/>
                        <a:t>Modest to undetectable changes have occurred in residual pool depth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1209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Pool surface area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800" dirty="0" smtClean="0"/>
                        <a:t>The number of pools having a residual depth &gt; 1m increased slightly</a:t>
                      </a:r>
                      <a:r>
                        <a:rPr lang="en-US" sz="1800" dirty="0" smtClean="0"/>
                        <a:t> </a:t>
                      </a:r>
                      <a:r>
                        <a:rPr sz="1800" dirty="0" smtClean="0"/>
                        <a:t>as did their surface area</a:t>
                      </a:r>
                      <a:endParaRPr lang="en-US" dirty="0"/>
                    </a:p>
                  </a:txBody>
                  <a:tcPr/>
                </a:tc>
              </a:tr>
              <a:tr h="11209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Spawning Gravel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800" dirty="0" smtClean="0"/>
                        <a:t>observed </a:t>
                      </a:r>
                      <a:r>
                        <a:rPr lang="en-US" sz="1800" dirty="0" smtClean="0"/>
                        <a:t>to have</a:t>
                      </a:r>
                      <a:r>
                        <a:rPr sz="1800" dirty="0" smtClean="0"/>
                        <a:t> a 93% increase</a:t>
                      </a:r>
                      <a:r>
                        <a:rPr lang="en-US" sz="1800" dirty="0" smtClean="0"/>
                        <a:t>, </a:t>
                      </a:r>
                      <a:r>
                        <a:rPr sz="1800" dirty="0" smtClean="0"/>
                        <a:t> pre-project year to the most recent post-project yea</a:t>
                      </a:r>
                      <a:r>
                        <a:rPr lang="en-US" sz="1800" dirty="0" err="1" smtClean="0"/>
                        <a:t>r</a:t>
                      </a:r>
                      <a:r>
                        <a:rPr lang="en-US" sz="1800" dirty="0" smtClean="0"/>
                        <a:t>.</a:t>
                      </a:r>
                      <a:r>
                        <a:rPr sz="1800" dirty="0" smtClean="0"/>
                        <a:t>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865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Habitat</a:t>
                      </a:r>
                      <a:r>
                        <a:rPr lang="en-US" baseline="0" dirty="0" smtClean="0"/>
                        <a:t> 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Channel roughness was also seen to increase, as a result.  </a:t>
                      </a:r>
                      <a:endParaRPr sz="1800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6604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These were the first set of changes observed.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6200"/>
            <a:ext cx="8042276" cy="682532"/>
          </a:xfrm>
        </p:spPr>
        <p:txBody>
          <a:bodyPr/>
          <a:lstStyle/>
          <a:p>
            <a:r>
              <a:rPr lang="en-US" dirty="0" smtClean="0"/>
              <a:t>Results Crab Creek cont. . 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398" y="1524000"/>
          <a:ext cx="8763000" cy="480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/>
                <a:gridCol w="4381500"/>
              </a:tblGrid>
              <a:tr h="6223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Change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observed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727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Habitat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 smtClean="0"/>
                        <a:t>Side channel habitat has increased post-treatment, providing almost four times the area</a:t>
                      </a:r>
                      <a:endParaRPr lang="en-US" dirty="0"/>
                    </a:p>
                  </a:txBody>
                  <a:tcPr/>
                </a:tc>
              </a:tr>
              <a:tr h="17128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Pocket watering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Pocket watering </a:t>
                      </a:r>
                      <a:r>
                        <a:rPr dirty="0" smtClean="0"/>
                        <a:t>increased from 28 in 2000</a:t>
                      </a:r>
                      <a:r>
                        <a:rPr lang="en-US" dirty="0" smtClean="0"/>
                        <a:t> to </a:t>
                      </a:r>
                      <a:r>
                        <a:rPr dirty="0" smtClean="0"/>
                        <a:t>71 in 2006</a:t>
                      </a:r>
                      <a:r>
                        <a:rPr lang="en-US" dirty="0" smtClean="0"/>
                        <a:t>. ( increased by 43) Total area of these pocket waters increased as well. </a:t>
                      </a:r>
                      <a:endParaRPr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smtClean="0"/>
                        <a:t>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3927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Large</a:t>
                      </a:r>
                      <a:r>
                        <a:rPr lang="en-US" baseline="0" dirty="0" smtClean="0"/>
                        <a:t> wood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smtClean="0"/>
                        <a:t>Pre-project + Treatment = 742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smtClean="0"/>
                        <a:t>Post-project (2006) = 915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smtClean="0"/>
                        <a:t>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post-project wood counts of both years exceed the sum of pre-project and treatment wood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With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173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species of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Native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wood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recruited.</a:t>
                      </a:r>
                      <a:r>
                        <a:rPr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762000"/>
            <a:ext cx="8686799" cy="685799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Second set of changes observed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0844"/>
            <a:ext cx="9143999" cy="1336956"/>
          </a:xfrm>
        </p:spPr>
        <p:txBody>
          <a:bodyPr/>
          <a:lstStyle/>
          <a:p>
            <a:r>
              <a:rPr lang="en-US" sz="4400" dirty="0" smtClean="0"/>
              <a:t>Crab Creek results cont.. .(adjustment changes)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600200"/>
            <a:ext cx="8534400" cy="47243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</a:t>
            </a:r>
            <a:r>
              <a:rPr sz="2800" dirty="0" smtClean="0"/>
              <a:t>cour </a:t>
            </a:r>
            <a:r>
              <a:rPr sz="2800" dirty="0" smtClean="0"/>
              <a:t>pools decreased in </a:t>
            </a:r>
            <a:r>
              <a:rPr sz="2800" dirty="0" smtClean="0"/>
              <a:t>number</a:t>
            </a:r>
            <a:r>
              <a:rPr lang="en-US" sz="2800" dirty="0" smtClean="0"/>
              <a:t> from 143 to 121. </a:t>
            </a:r>
          </a:p>
          <a:p>
            <a:r>
              <a:rPr lang="en-US" sz="2800" dirty="0" smtClean="0"/>
              <a:t>Scour pool surface area also decreased. </a:t>
            </a:r>
          </a:p>
          <a:p>
            <a:r>
              <a:rPr sz="2800" dirty="0" smtClean="0"/>
              <a:t>Beaver pond abundance </a:t>
            </a:r>
            <a:r>
              <a:rPr sz="2800" dirty="0" smtClean="0"/>
              <a:t>decreased</a:t>
            </a:r>
            <a:r>
              <a:rPr lang="en-US" sz="2800" dirty="0" smtClean="0"/>
              <a:t>.</a:t>
            </a:r>
            <a:r>
              <a:rPr sz="2800" dirty="0" smtClean="0"/>
              <a:t> </a:t>
            </a:r>
          </a:p>
          <a:p>
            <a:r>
              <a:rPr lang="en-US" sz="2800" dirty="0" smtClean="0"/>
              <a:t>R</a:t>
            </a:r>
            <a:r>
              <a:rPr sz="2800" dirty="0" smtClean="0"/>
              <a:t>earing </a:t>
            </a:r>
            <a:r>
              <a:rPr sz="2800" dirty="0" smtClean="0"/>
              <a:t>capacity of the summer </a:t>
            </a:r>
            <a:r>
              <a:rPr sz="2800" dirty="0" smtClean="0"/>
              <a:t>channel</a:t>
            </a:r>
            <a:r>
              <a:rPr lang="en-US" sz="2800" dirty="0" smtClean="0"/>
              <a:t> progressively decreased by 15,000 from 2000-2006. </a:t>
            </a:r>
            <a:endParaRPr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55668"/>
            <a:ext cx="8042276" cy="682532"/>
          </a:xfrm>
        </p:spPr>
        <p:txBody>
          <a:bodyPr/>
          <a:lstStyle/>
          <a:p>
            <a:r>
              <a:rPr lang="en-US" sz="4000" dirty="0" smtClean="0"/>
              <a:t>Results: Green River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914400"/>
            <a:ext cx="8667750" cy="121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These were some of the</a:t>
            </a:r>
            <a:r>
              <a:rPr lang="en-US" sz="2800" dirty="0" smtClean="0"/>
              <a:t> changes </a:t>
            </a:r>
            <a:r>
              <a:rPr lang="en-US" sz="2800" dirty="0" smtClean="0"/>
              <a:t>seen in the Green River </a:t>
            </a:r>
            <a:r>
              <a:rPr lang="en-US" sz="2800" dirty="0" smtClean="0"/>
              <a:t>project.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850" y="2133600"/>
          <a:ext cx="8667750" cy="4262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3875"/>
                <a:gridCol w="4333875"/>
              </a:tblGrid>
              <a:tr h="451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 observed</a:t>
                      </a:r>
                      <a:endParaRPr lang="en-US" dirty="0"/>
                    </a:p>
                  </a:txBody>
                  <a:tcPr/>
                </a:tc>
              </a:tr>
              <a:tr h="1119657">
                <a:tc>
                  <a:txBody>
                    <a:bodyPr/>
                    <a:lstStyle/>
                    <a:p>
                      <a:r>
                        <a:rPr lang="en-US" dirty="0" smtClean="0"/>
                        <a:t>Main</a:t>
                      </a:r>
                      <a:r>
                        <a:rPr lang="en-US" baseline="0" dirty="0" smtClean="0"/>
                        <a:t> stream habitat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800" dirty="0" smtClean="0"/>
                        <a:t>mainstem primary channel habitat units increased from 158 pre-treatment to 202 post- treatment.</a:t>
                      </a:r>
                      <a:endParaRPr lang="en-US" dirty="0"/>
                    </a:p>
                  </a:txBody>
                  <a:tcPr/>
                </a:tc>
              </a:tr>
              <a:tr h="785615">
                <a:tc>
                  <a:txBody>
                    <a:bodyPr/>
                    <a:lstStyle/>
                    <a:p>
                      <a:r>
                        <a:rPr lang="en-US" dirty="0" smtClean="0"/>
                        <a:t>Scour Pools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800" dirty="0" smtClean="0"/>
                        <a:t>number of scour pools</a:t>
                      </a:r>
                      <a:r>
                        <a:rPr lang="en-US" sz="1800" dirty="0" smtClean="0"/>
                        <a:t> increased</a:t>
                      </a:r>
                      <a:r>
                        <a:rPr lang="en-US" sz="1800" baseline="0" dirty="0" smtClean="0"/>
                        <a:t> from</a:t>
                      </a:r>
                      <a:r>
                        <a:rPr sz="1800" dirty="0" smtClean="0"/>
                        <a:t> (83 to 119)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85615">
                <a:tc>
                  <a:txBody>
                    <a:bodyPr/>
                    <a:lstStyle/>
                    <a:p>
                      <a:r>
                        <a:rPr lang="en-US" dirty="0" smtClean="0"/>
                        <a:t>Riffle habitats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800" dirty="0" smtClean="0"/>
                        <a:t>riffle habitats</a:t>
                      </a:r>
                      <a:r>
                        <a:rPr lang="en-US" sz="1800" dirty="0" smtClean="0"/>
                        <a:t> increased</a:t>
                      </a:r>
                      <a:r>
                        <a:rPr lang="en-US" sz="1800" baseline="0" dirty="0" smtClean="0"/>
                        <a:t> from</a:t>
                      </a:r>
                      <a:r>
                        <a:rPr sz="1800" dirty="0" smtClean="0"/>
                        <a:t> (63 to 79)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119657">
                <a:tc>
                  <a:txBody>
                    <a:bodyPr/>
                    <a:lstStyle/>
                    <a:p>
                      <a:r>
                        <a:rPr lang="en-US" dirty="0" smtClean="0"/>
                        <a:t>Winter</a:t>
                      </a:r>
                      <a:r>
                        <a:rPr lang="en-US" baseline="0" dirty="0" smtClean="0"/>
                        <a:t> Coho carrying capacity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800" dirty="0" smtClean="0"/>
                        <a:t>The winter abundance has exhibited a steady increase with no indication of a ceiling in</a:t>
                      </a:r>
                      <a:r>
                        <a:rPr lang="en-US" sz="1800" dirty="0" smtClean="0"/>
                        <a:t> capacity.</a:t>
                      </a:r>
                      <a:r>
                        <a:rPr sz="180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9468"/>
            <a:ext cx="8042276" cy="758732"/>
          </a:xfrm>
        </p:spPr>
        <p:txBody>
          <a:bodyPr/>
          <a:lstStyle/>
          <a:p>
            <a:r>
              <a:rPr lang="en-US" sz="3600" dirty="0" smtClean="0"/>
              <a:t>Results Green River: Adjustments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90601"/>
            <a:ext cx="8042276" cy="914399"/>
          </a:xfrm>
        </p:spPr>
        <p:txBody>
          <a:bodyPr/>
          <a:lstStyle/>
          <a:p>
            <a:r>
              <a:rPr lang="en-US" dirty="0" smtClean="0"/>
              <a:t>These were some of the adjustments seen in the Green River project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905000"/>
          <a:ext cx="8534400" cy="4536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258753">
                <a:tc>
                  <a:txBody>
                    <a:bodyPr/>
                    <a:lstStyle/>
                    <a:p>
                      <a:r>
                        <a:rPr lang="en-US" dirty="0" smtClean="0"/>
                        <a:t>Change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observed</a:t>
                      </a:r>
                      <a:endParaRPr lang="en-US" dirty="0"/>
                    </a:p>
                  </a:txBody>
                  <a:tcPr/>
                </a:tc>
              </a:tr>
              <a:tr h="1024379">
                <a:tc>
                  <a:txBody>
                    <a:bodyPr/>
                    <a:lstStyle/>
                    <a:p>
                      <a:r>
                        <a:rPr lang="en-US" dirty="0" smtClean="0"/>
                        <a:t>Scour pools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800" dirty="0" smtClean="0"/>
                        <a:t>average lengths decreased from 56m to 45m, and riffles from 28m to 18m</a:t>
                      </a:r>
                      <a:r>
                        <a:rPr lang="en-US" sz="1800" dirty="0" smtClean="0"/>
                        <a:t>. </a:t>
                      </a:r>
                      <a:r>
                        <a:rPr sz="1800" dirty="0" smtClean="0"/>
                        <a:t>Scour depth may have decreased slightly overall</a:t>
                      </a:r>
                      <a:endParaRPr lang="en-US" sz="1800" dirty="0" smtClean="0"/>
                    </a:p>
                    <a:p>
                      <a:r>
                        <a:rPr sz="180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1407192">
                <a:tc>
                  <a:txBody>
                    <a:bodyPr/>
                    <a:lstStyle/>
                    <a:p>
                      <a:r>
                        <a:rPr lang="en-US" dirty="0" smtClean="0"/>
                        <a:t>Pool Depth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800" dirty="0" smtClean="0"/>
                        <a:t>Pool depth and specifically deep, sheltering pools of the Reach 1mainstem primary channel appear to have decreased post-treatment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50160">
                <a:tc>
                  <a:txBody>
                    <a:bodyPr/>
                    <a:lstStyle/>
                    <a:p>
                      <a:r>
                        <a:rPr lang="en-US" dirty="0" smtClean="0"/>
                        <a:t>Summer Coho carrying capacity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Summer carrying capacity has decreased slightly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32973">
                <a:tc>
                  <a:txBody>
                    <a:bodyPr/>
                    <a:lstStyle/>
                    <a:p>
                      <a:r>
                        <a:rPr lang="en-US" dirty="0" smtClean="0"/>
                        <a:t>Dam Pools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Seven dam pools occupying 1,972m2 were recorded in 2000. None were recorded in 2006. </a:t>
                      </a:r>
                      <a:endParaRPr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985</TotalTime>
  <Words>736</Words>
  <Application>Microsoft Macintosh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Large Wood Treatment on Habitats and Fish Populations of Green River and Crab Creek   </vt:lpstr>
      <vt:lpstr>Overview</vt:lpstr>
      <vt:lpstr>Project details</vt:lpstr>
      <vt:lpstr>Project details cont. . . </vt:lpstr>
      <vt:lpstr>Results Crab Creek  </vt:lpstr>
      <vt:lpstr>Results Crab Creek cont. . . </vt:lpstr>
      <vt:lpstr>Crab Creek results cont.. .(adjustment changes) </vt:lpstr>
      <vt:lpstr>Results: Green River</vt:lpstr>
      <vt:lpstr>Results Green River: Adjustments</vt:lpstr>
      <vt:lpstr>Unified table results</vt:lpstr>
      <vt:lpstr>General trends both projects</vt:lpstr>
      <vt:lpstr>Recommendations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WOOD AND LOG JAMS  </dc:title>
  <dc:creator>Esteban Quiles</dc:creator>
  <cp:lastModifiedBy>Esteban Quiles</cp:lastModifiedBy>
  <cp:revision>74</cp:revision>
  <dcterms:created xsi:type="dcterms:W3CDTF">2015-05-06T01:46:58Z</dcterms:created>
  <dcterms:modified xsi:type="dcterms:W3CDTF">2015-05-06T15:52:54Z</dcterms:modified>
</cp:coreProperties>
</file>