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7" r:id="rId20"/>
    <p:sldId id="275" r:id="rId21"/>
    <p:sldId id="273" r:id="rId22"/>
    <p:sldId id="27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71D9-013A-43C3-AE14-B8C31E0A0FC2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4F4F-30E5-4AEA-873B-91E4B075D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9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71D9-013A-43C3-AE14-B8C31E0A0FC2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4F4F-30E5-4AEA-873B-91E4B075D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4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71D9-013A-43C3-AE14-B8C31E0A0FC2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4F4F-30E5-4AEA-873B-91E4B075D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45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71D9-013A-43C3-AE14-B8C31E0A0FC2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4F4F-30E5-4AEA-873B-91E4B075D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57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71D9-013A-43C3-AE14-B8C31E0A0FC2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4F4F-30E5-4AEA-873B-91E4B075D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6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71D9-013A-43C3-AE14-B8C31E0A0FC2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4F4F-30E5-4AEA-873B-91E4B075D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35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71D9-013A-43C3-AE14-B8C31E0A0FC2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4F4F-30E5-4AEA-873B-91E4B075D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3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71D9-013A-43C3-AE14-B8C31E0A0FC2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4F4F-30E5-4AEA-873B-91E4B075D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9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71D9-013A-43C3-AE14-B8C31E0A0FC2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4F4F-30E5-4AEA-873B-91E4B075D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02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71D9-013A-43C3-AE14-B8C31E0A0FC2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4F4F-30E5-4AEA-873B-91E4B075D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9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71D9-013A-43C3-AE14-B8C31E0A0FC2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4F4F-30E5-4AEA-873B-91E4B075D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77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D71D9-013A-43C3-AE14-B8C31E0A0FC2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54F4F-30E5-4AEA-873B-91E4B075D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208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Riparian </a:t>
            </a:r>
            <a:r>
              <a:rPr lang="en-US" dirty="0"/>
              <a:t>R</a:t>
            </a:r>
            <a:r>
              <a:rPr lang="en-US" dirty="0" smtClean="0"/>
              <a:t>estoration on Different </a:t>
            </a:r>
            <a:r>
              <a:rPr lang="en-US" dirty="0"/>
              <a:t>S</a:t>
            </a:r>
            <a:r>
              <a:rPr lang="en-US" dirty="0" smtClean="0"/>
              <a:t>cales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Ian McBride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815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Land owners have stayed committed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Grazing limited away from riparian zone</a:t>
            </a:r>
          </a:p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52800"/>
            <a:ext cx="42862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485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Annual monitoring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Continued up-keep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Landowner involvement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782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2925762"/>
          </a:xfrm>
        </p:spPr>
        <p:txBody>
          <a:bodyPr>
            <a:normAutofit/>
          </a:bodyPr>
          <a:lstStyle/>
          <a:p>
            <a:r>
              <a:rPr lang="en-US" dirty="0" smtClean="0"/>
              <a:t>Part 2: </a:t>
            </a:r>
            <a:r>
              <a:rPr lang="fr-FR" dirty="0" smtClean="0"/>
              <a:t>Sandy River </a:t>
            </a:r>
            <a:r>
              <a:rPr lang="fr-FR" dirty="0" err="1" smtClean="0"/>
              <a:t>Riparian</a:t>
            </a:r>
            <a:r>
              <a:rPr lang="fr-FR" dirty="0" smtClean="0"/>
              <a:t> Habitat Protection Project </a:t>
            </a:r>
            <a:r>
              <a:rPr lang="en-US" dirty="0" smtClean="0"/>
              <a:t>Report 2006, The Nature Conservancy, Oregon Field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24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Riparian restoration of sandy river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4 year span 2002-2006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Major focus on removal of </a:t>
            </a:r>
            <a:r>
              <a:rPr lang="en-US" dirty="0" err="1" smtClean="0"/>
              <a:t>invasives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511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395 individual microsites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Infestations of non-native invasive plants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Tens of millions of dollars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25 years time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97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992"/>
            <a:ext cx="8229600" cy="1143000"/>
          </a:xfrm>
        </p:spPr>
        <p:txBody>
          <a:bodyPr/>
          <a:lstStyle/>
          <a:p>
            <a:r>
              <a:rPr lang="en-US" dirty="0" smtClean="0"/>
              <a:t>Scope </a:t>
            </a:r>
            <a:endParaRPr lang="en-US" dirty="0"/>
          </a:p>
        </p:txBody>
      </p:sp>
      <p:pic>
        <p:nvPicPr>
          <p:cNvPr id="4" name="Picture 2" descr="C:\Users\imcbride11\Desktop\~MyBitma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229600" cy="528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068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Knotweed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95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Non-native shrub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Extremely invasive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Rhizomal</a:t>
            </a:r>
            <a:r>
              <a:rPr lang="en-US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Out competes better species 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0"/>
            <a:ext cx="4231677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456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Removal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Physical </a:t>
            </a:r>
          </a:p>
          <a:p>
            <a:r>
              <a:rPr lang="en-US" dirty="0" smtClean="0"/>
              <a:t>Cutting </a:t>
            </a:r>
          </a:p>
          <a:p>
            <a:r>
              <a:rPr lang="en-US" dirty="0" smtClean="0"/>
              <a:t>Rhizome extraction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24400" y="1600200"/>
            <a:ext cx="4114800" cy="183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Chemical</a:t>
            </a:r>
          </a:p>
          <a:p>
            <a:r>
              <a:rPr lang="en-US" dirty="0" smtClean="0"/>
              <a:t>Herbicidal spray </a:t>
            </a:r>
          </a:p>
          <a:p>
            <a:r>
              <a:rPr lang="en-US" dirty="0" smtClean="0"/>
              <a:t>Herbicidal injection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2997" y="3433763"/>
            <a:ext cx="2362202" cy="315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33763"/>
            <a:ext cx="2441158" cy="301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550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382000" cy="685800"/>
          </a:xfrm>
        </p:spPr>
        <p:txBody>
          <a:bodyPr/>
          <a:lstStyle/>
          <a:p>
            <a:r>
              <a:rPr lang="en-US" dirty="0" smtClean="0"/>
              <a:t>Number of knotweed steams found per year </a:t>
            </a:r>
            <a:endParaRPr lang="en-US" dirty="0"/>
          </a:p>
        </p:txBody>
      </p:sp>
      <p:pic>
        <p:nvPicPr>
          <p:cNvPr id="10242" name="Picture 2" descr="C:\Users\imcbride11\Desktop\grap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97368"/>
            <a:ext cx="7848600" cy="403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513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761999"/>
          </a:xfrm>
        </p:spPr>
        <p:txBody>
          <a:bodyPr/>
          <a:lstStyle/>
          <a:p>
            <a:r>
              <a:rPr lang="en-US" dirty="0" smtClean="0"/>
              <a:t>Number of micro sites with knotweed present</a:t>
            </a:r>
            <a:endParaRPr lang="en-US" dirty="0"/>
          </a:p>
        </p:txBody>
      </p:sp>
      <p:pic>
        <p:nvPicPr>
          <p:cNvPr id="11266" name="Picture 2" descr="C:\Users\imcbride11\Desktop\graph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717098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569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smtClean="0"/>
              <a:t>Part 1: </a:t>
            </a:r>
            <a:r>
              <a:rPr lang="en-US" sz="2800" dirty="0" smtClean="0"/>
              <a:t>Project </a:t>
            </a:r>
            <a:r>
              <a:rPr lang="en-US" sz="2800" dirty="0"/>
              <a:t>Monitoring Report </a:t>
            </a:r>
            <a:r>
              <a:rPr lang="en-US" sz="2800" dirty="0" smtClean="0"/>
              <a:t>OWEB Grant </a:t>
            </a:r>
            <a:r>
              <a:rPr lang="en-US" sz="2800" dirty="0"/>
              <a:t>204-372C – Coos </a:t>
            </a:r>
            <a:r>
              <a:rPr lang="en-US" sz="2800" dirty="0" smtClean="0"/>
              <a:t>Watershed Association </a:t>
            </a:r>
            <a:r>
              <a:rPr lang="en-US" sz="2800" dirty="0"/>
              <a:t>Projects 2004 Riparian </a:t>
            </a:r>
            <a:r>
              <a:rPr lang="en-US" sz="2800" dirty="0" smtClean="0"/>
              <a:t>Coos Watershed </a:t>
            </a:r>
            <a:r>
              <a:rPr lang="en-US" sz="2800" dirty="0"/>
              <a:t>Association </a:t>
            </a:r>
            <a:r>
              <a:rPr lang="en-US" sz="2800" dirty="0" smtClean="0"/>
              <a:t>October </a:t>
            </a:r>
            <a:r>
              <a:rPr lang="en-US" sz="2800" dirty="0"/>
              <a:t>23, </a:t>
            </a:r>
            <a:r>
              <a:rPr lang="en-US" sz="2800" dirty="0" smtClean="0"/>
              <a:t>2008</a:t>
            </a:r>
          </a:p>
          <a:p>
            <a:r>
              <a:rPr lang="en-US" sz="2800" b="1" dirty="0" smtClean="0"/>
              <a:t>Part 2: </a:t>
            </a:r>
            <a:r>
              <a:rPr lang="fr-FR" sz="2800" dirty="0" smtClean="0"/>
              <a:t>Sandy </a:t>
            </a:r>
            <a:r>
              <a:rPr lang="fr-FR" sz="2800" dirty="0"/>
              <a:t>River </a:t>
            </a:r>
            <a:r>
              <a:rPr lang="fr-FR" sz="2800" dirty="0" err="1"/>
              <a:t>Riparian</a:t>
            </a:r>
            <a:r>
              <a:rPr lang="fr-FR" sz="2800" dirty="0"/>
              <a:t> Habitat Protection </a:t>
            </a:r>
            <a:r>
              <a:rPr lang="fr-FR" sz="2800" dirty="0" smtClean="0"/>
              <a:t>Project </a:t>
            </a:r>
            <a:r>
              <a:rPr lang="en-US" sz="2800" dirty="0" smtClean="0"/>
              <a:t>Report 2006, The </a:t>
            </a:r>
            <a:r>
              <a:rPr lang="en-US" sz="2800" dirty="0"/>
              <a:t>Nature Conservancy, Oregon Field </a:t>
            </a:r>
            <a:r>
              <a:rPr lang="en-US" sz="2800" dirty="0" smtClean="0"/>
              <a:t>Office</a:t>
            </a:r>
          </a:p>
          <a:p>
            <a:r>
              <a:rPr lang="en-US" sz="2800" b="1" dirty="0" smtClean="0"/>
              <a:t>Part 3: </a:t>
            </a:r>
            <a:r>
              <a:rPr lang="en-US" sz="2800" dirty="0" smtClean="0"/>
              <a:t>Statewide </a:t>
            </a:r>
            <a:r>
              <a:rPr lang="en-US" sz="2800" dirty="0"/>
              <a:t>Survey of Oregon Watershed Enhancement Board Riparian and </a:t>
            </a:r>
            <a:r>
              <a:rPr lang="en-US" sz="2800" dirty="0" smtClean="0"/>
              <a:t>Stream Enhancement Projects 2002, By: Matthew </a:t>
            </a:r>
            <a:r>
              <a:rPr lang="en-US" sz="2800" dirty="0"/>
              <a:t>Anderson a</a:t>
            </a:r>
            <a:r>
              <a:rPr lang="en-US" sz="2800" dirty="0" smtClean="0"/>
              <a:t>nd Gino </a:t>
            </a:r>
            <a:r>
              <a:rPr lang="en-US" sz="2800" dirty="0" err="1"/>
              <a:t>Graziano</a:t>
            </a:r>
            <a:r>
              <a:rPr lang="en-US" sz="2800" b="1" dirty="0"/>
              <a:t> </a:t>
            </a:r>
            <a:r>
              <a:rPr lang="en-US" sz="2800" dirty="0"/>
              <a:t>	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3828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85875"/>
            <a:ext cx="34417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10025"/>
            <a:ext cx="3400587" cy="257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401002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72400" y="401002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47478" y="622090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496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3205164" cy="239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81948"/>
            <a:ext cx="3317939" cy="248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38600"/>
            <a:ext cx="3459336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388143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4800" y="388143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35744" y="622827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94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247775"/>
            <a:ext cx="3413443" cy="256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427" y="1238249"/>
            <a:ext cx="3426143" cy="25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47066"/>
            <a:ext cx="3505200" cy="236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399" y="397930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48600" y="380785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0799" y="613776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164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73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 3: Statewide Survey of Oregon Watershed Enhancement Board Riparian and Stream Enhancement Projects 2002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5818456"/>
            <a:ext cx="6385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By: Matthew Anderson and Gino </a:t>
            </a:r>
            <a:r>
              <a:rPr lang="en-US" sz="2800" dirty="0" err="1" smtClean="0"/>
              <a:t>Graziano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9478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876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Compilation of restoration projects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Entire state of </a:t>
            </a:r>
            <a:r>
              <a:rPr lang="en-US" dirty="0"/>
              <a:t>O</a:t>
            </a:r>
            <a:r>
              <a:rPr lang="en-US" dirty="0" smtClean="0"/>
              <a:t>regon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15 years of OWEB data 1987-2002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44005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254" y="4691062"/>
            <a:ext cx="2818534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626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Riparian plant mortality in different areas of the state varies greatly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Potential reported causes: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Animal Damage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Desiccation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Plant Competition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Soil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793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Willamette</a:t>
            </a:r>
            <a:r>
              <a:rPr lang="en-US" dirty="0"/>
              <a:t>, North Coast, South Coast, and Lower Columbia B</a:t>
            </a:r>
            <a:r>
              <a:rPr lang="en-US" dirty="0" smtClean="0"/>
              <a:t>asins</a:t>
            </a:r>
            <a:endParaRPr lang="en-US" dirty="0"/>
          </a:p>
        </p:txBody>
      </p:sp>
      <p:pic>
        <p:nvPicPr>
          <p:cNvPr id="13314" name="Picture 2" descr="C:\Users\imcbride11\Desktop\graph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04474"/>
            <a:ext cx="8001000" cy="390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1600200"/>
            <a:ext cx="30206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Coos watershed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Sandy watershed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7266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619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Umpqua, Rogue, and </a:t>
            </a:r>
            <a:r>
              <a:rPr lang="en-US" b="1" dirty="0" smtClean="0"/>
              <a:t>Klamath Basins</a:t>
            </a:r>
            <a:endParaRPr lang="en-US" dirty="0"/>
          </a:p>
        </p:txBody>
      </p:sp>
      <p:pic>
        <p:nvPicPr>
          <p:cNvPr id="14338" name="Picture 2" descr="C:\Users\imcbride11\Desktop\graph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362200"/>
            <a:ext cx="8563244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125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Deschutes, John Day, and Umatilla B</a:t>
            </a:r>
            <a:r>
              <a:rPr lang="en-US" b="1" dirty="0" smtClean="0"/>
              <a:t>asins</a:t>
            </a:r>
            <a:endParaRPr lang="en-US" dirty="0"/>
          </a:p>
        </p:txBody>
      </p:sp>
      <p:pic>
        <p:nvPicPr>
          <p:cNvPr id="15362" name="Picture 2" descr="C:\Users\imcbride11\Desktop\graph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2667000"/>
            <a:ext cx="8686800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623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4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Grande </a:t>
            </a:r>
            <a:r>
              <a:rPr lang="en-US" b="1" dirty="0" err="1"/>
              <a:t>Ronde</a:t>
            </a:r>
            <a:r>
              <a:rPr lang="en-US" b="1" dirty="0"/>
              <a:t> and Powder B</a:t>
            </a:r>
            <a:r>
              <a:rPr lang="en-US" b="1" dirty="0" smtClean="0"/>
              <a:t>asins</a:t>
            </a:r>
            <a:endParaRPr lang="en-US" dirty="0"/>
          </a:p>
        </p:txBody>
      </p:sp>
      <p:pic>
        <p:nvPicPr>
          <p:cNvPr id="16386" name="Picture 2" descr="C:\Users\imcbride11\Desktop\graph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514600"/>
            <a:ext cx="899768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369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2163762"/>
          </a:xfrm>
        </p:spPr>
        <p:txBody>
          <a:bodyPr/>
          <a:lstStyle/>
          <a:p>
            <a:r>
              <a:rPr lang="en-US" dirty="0" smtClean="0"/>
              <a:t>Part 1: OWEB Project Monitoring,</a:t>
            </a:r>
            <a:br>
              <a:rPr lang="en-US" dirty="0" smtClean="0"/>
            </a:br>
            <a:r>
              <a:rPr lang="en-US" dirty="0" smtClean="0"/>
              <a:t>Coos </a:t>
            </a:r>
            <a:r>
              <a:rPr lang="en-US" dirty="0"/>
              <a:t>W</a:t>
            </a:r>
            <a:r>
              <a:rPr lang="en-US" dirty="0" smtClean="0"/>
              <a:t>atershed </a:t>
            </a:r>
            <a:r>
              <a:rPr lang="en-US" dirty="0"/>
              <a:t>A</a:t>
            </a:r>
            <a:r>
              <a:rPr lang="en-US" dirty="0" smtClean="0"/>
              <a:t>ssociation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399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Part 1 and Part 2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Similar climates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Similar challenges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Very different scales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91000" y="1581150"/>
            <a:ext cx="441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Part 3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Illustrate differences state wide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Magnitude of scope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Tailor projects accordingly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681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Components of success state wide: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Preparedness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Knowledge of region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Landowner coordination and cooperation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Continued up-keep and monitoring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1769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86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Monitoring report from 2002-2008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Coos Watershed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Riparian restoration through planting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Completed with grant money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948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cbride11\Desktop\~MyBit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15391" y="961409"/>
            <a:ext cx="4191001" cy="577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228600"/>
            <a:ext cx="3581400" cy="1173162"/>
          </a:xfrm>
        </p:spPr>
        <p:txBody>
          <a:bodyPr/>
          <a:lstStyle/>
          <a:p>
            <a:r>
              <a:rPr lang="en-US" dirty="0" smtClean="0"/>
              <a:t>Scope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2971800" cy="49530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40 acres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6 years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6 land owners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Over $47,000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19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Restoring riparian areas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Increase salmonid production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Limiting live stock degradation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338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228600"/>
            <a:ext cx="4953000" cy="1143000"/>
          </a:xfrm>
        </p:spPr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3581400" cy="53340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Planting of riparian vegetation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Large variation of species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Land owner involvement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0"/>
            <a:ext cx="456541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192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 smtClean="0"/>
              <a:t>Very successful riparian vegetation restoration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7404066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516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03860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Successful Species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Sitka Spruce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Western Red Cedar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33912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smtClean="0"/>
              <a:t>Unsuccessful Species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Red </a:t>
            </a:r>
            <a:r>
              <a:rPr lang="en-US" dirty="0"/>
              <a:t>E</a:t>
            </a:r>
            <a:r>
              <a:rPr lang="en-US" dirty="0" smtClean="0"/>
              <a:t>lder Berry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Dogwood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Vine Maple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52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420</Words>
  <Application>Microsoft Office PowerPoint</Application>
  <PresentationFormat>On-screen Show (4:3)</PresentationFormat>
  <Paragraphs>116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Riparian Restoration on Different Scales</vt:lpstr>
      <vt:lpstr>Overview </vt:lpstr>
      <vt:lpstr>Part 1: OWEB Project Monitoring, Coos Watershed Association 2008</vt:lpstr>
      <vt:lpstr>Introduction </vt:lpstr>
      <vt:lpstr>Scope </vt:lpstr>
      <vt:lpstr>Focus</vt:lpstr>
      <vt:lpstr>Method</vt:lpstr>
      <vt:lpstr>Results</vt:lpstr>
      <vt:lpstr>Results </vt:lpstr>
      <vt:lpstr>Results</vt:lpstr>
      <vt:lpstr>Conclusion </vt:lpstr>
      <vt:lpstr>Part 2: Sandy River Riparian Habitat Protection Project Report 2006, The Nature Conservancy, Oregon Field Office</vt:lpstr>
      <vt:lpstr>Introduction </vt:lpstr>
      <vt:lpstr>Scope</vt:lpstr>
      <vt:lpstr>Scope </vt:lpstr>
      <vt:lpstr>Knotweed</vt:lpstr>
      <vt:lpstr>Methods of Removal</vt:lpstr>
      <vt:lpstr>Results</vt:lpstr>
      <vt:lpstr>Results</vt:lpstr>
      <vt:lpstr>Results</vt:lpstr>
      <vt:lpstr>Results </vt:lpstr>
      <vt:lpstr>Results </vt:lpstr>
      <vt:lpstr>Part 3: Statewide Survey of Oregon Watershed Enhancement Board Riparian and Stream Enhancement Projects 2002</vt:lpstr>
      <vt:lpstr>Scope </vt:lpstr>
      <vt:lpstr>Findings</vt:lpstr>
      <vt:lpstr>Willamette, North Coast, South Coast, and Lower Columbia Basins</vt:lpstr>
      <vt:lpstr>Umpqua, Rogue, and Klamath Basins</vt:lpstr>
      <vt:lpstr>Deschutes, John Day, and Umatilla Basins</vt:lpstr>
      <vt:lpstr>Grande Ronde and Powder Basins</vt:lpstr>
      <vt:lpstr>Conclusion</vt:lpstr>
      <vt:lpstr>Conclusion 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13</cp:revision>
  <dcterms:created xsi:type="dcterms:W3CDTF">2015-05-06T15:56:57Z</dcterms:created>
  <dcterms:modified xsi:type="dcterms:W3CDTF">2015-05-06T18:54:40Z</dcterms:modified>
</cp:coreProperties>
</file>