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2" r:id="rId18"/>
    <p:sldId id="274" r:id="rId19"/>
    <p:sldId id="275" r:id="rId20"/>
    <p:sldId id="28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3" r:id="rId30"/>
    <p:sldId id="292" r:id="rId31"/>
    <p:sldId id="284" r:id="rId32"/>
    <p:sldId id="287" r:id="rId33"/>
    <p:sldId id="285" r:id="rId34"/>
    <p:sldId id="290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Fish Passage and Sediment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Washington Department of Forestry, Stream Habitat Restoration Guidelines, 2004</a:t>
            </a:r>
          </a:p>
          <a:p>
            <a:endParaRPr lang="en-US" dirty="0"/>
          </a:p>
          <a:p>
            <a:r>
              <a:rPr lang="en-US" dirty="0" smtClean="0"/>
              <a:t>Ryan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Salmonid Spawning Habitat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Controlling factors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Size, permeability, and compaction of substrate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Velocity, depth, direction, and dissolved oxygen content of flow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Proximity to cover and rearing habitat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21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Excessive Fine Sediment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Buries spawning gravel</a:t>
            </a:r>
          </a:p>
          <a:p>
            <a:r>
              <a:rPr lang="en-US" sz="2800" dirty="0" smtClean="0"/>
              <a:t>Reduces availability of dissolved oxygen to eggs</a:t>
            </a:r>
          </a:p>
          <a:p>
            <a:r>
              <a:rPr lang="en-US" sz="2800" dirty="0" smtClean="0"/>
              <a:t>Reduces removal rate of metabolic wastes from the </a:t>
            </a:r>
            <a:r>
              <a:rPr lang="en-US" sz="2800" dirty="0" err="1" smtClean="0"/>
              <a:t>redd</a:t>
            </a:r>
            <a:endParaRPr lang="en-US" sz="2800" dirty="0" smtClean="0"/>
          </a:p>
          <a:p>
            <a:r>
              <a:rPr lang="en-US" sz="2800" dirty="0" smtClean="0"/>
              <a:t>Displaces aquatic invertebrates from gravel pore spaces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Primary source of food for juvenile salmonids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66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Gravel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Mechanized removal of fine material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Occasionally hydraulic removal</a:t>
            </a:r>
          </a:p>
          <a:p>
            <a:r>
              <a:rPr lang="en-US" sz="3600" dirty="0" smtClean="0"/>
              <a:t>Temporary if source of fines not tended to</a:t>
            </a:r>
          </a:p>
          <a:p>
            <a:r>
              <a:rPr lang="en-US" sz="3600" dirty="0" smtClean="0"/>
              <a:t>Should only be used where excessive fines are the limiting factor for salmonids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0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Gravel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Spawning gravel added to replace identified loss of gravel</a:t>
            </a:r>
          </a:p>
          <a:p>
            <a:r>
              <a:rPr lang="en-US" sz="2400" dirty="0" smtClean="0"/>
              <a:t>Construction of discrete spawning pads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Typically created by channel constriction or streambed control structures</a:t>
            </a:r>
          </a:p>
          <a:p>
            <a:endParaRPr lang="en-US" sz="2400" dirty="0" smtClean="0"/>
          </a:p>
          <a:p>
            <a:r>
              <a:rPr lang="en-US" sz="2400" dirty="0" smtClean="0"/>
              <a:t>Must be careful with placement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High flows can wash away eggs</a:t>
            </a:r>
            <a:endParaRPr lang="en-US" sz="2400" dirty="0" smtClean="0"/>
          </a:p>
          <a:p>
            <a:r>
              <a:rPr lang="en-US" sz="2400" dirty="0" smtClean="0"/>
              <a:t>Appropriate if stream’s capacity to retain gravel is restored</a:t>
            </a:r>
          </a:p>
          <a:p>
            <a:r>
              <a:rPr lang="en-US" sz="2400" dirty="0"/>
              <a:t>May be used in fines-dominated stream if there is no continuing source of </a:t>
            </a:r>
            <a:r>
              <a:rPr lang="en-US" sz="2400" dirty="0" smtClean="0"/>
              <a:t>fines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95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Sediment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Optimal sediment size for most salmonid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80% of 10-50 mm gravel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20% up to 100 mm gravel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Trace coarse sand (2-5 mm)</a:t>
            </a:r>
          </a:p>
          <a:p>
            <a:r>
              <a:rPr lang="en-US" sz="4200" dirty="0" smtClean="0"/>
              <a:t>No angular or crushed gravel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1431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&amp;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Relatively low risk for both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Temporary destabilization of habitat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Targeting benefits toward one species may hurt other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Placing gravel may cause aggradation in unwanted places</a:t>
            </a:r>
          </a:p>
          <a:p>
            <a:r>
              <a:rPr lang="en-US" sz="2800" dirty="0" smtClean="0"/>
              <a:t>Significant uncertainty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Stream-specific and species-specific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Observation and evaluation important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83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Must understand requirements of involved species and habitat</a:t>
            </a:r>
          </a:p>
          <a:p>
            <a:r>
              <a:rPr lang="en-US" dirty="0" smtClean="0"/>
              <a:t>Gravel cleaning questions (lots of fines):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Single event or chronic source of sediment?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Fines increased by land use?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If yes, watershed and riparian restoration viable?</a:t>
            </a:r>
          </a:p>
          <a:p>
            <a:r>
              <a:rPr lang="en-US" dirty="0"/>
              <a:t>Gravel placement  questions (no gravel):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Gravel recruitment problem?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Limits by transport conditions?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Anthropogenic or natural?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If natural, should the habitat be altered?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If human, can the source be addressed?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in </a:t>
            </a:r>
            <a:r>
              <a:rPr lang="en-US" dirty="0" err="1" smtClean="0"/>
              <a:t>redd</a:t>
            </a:r>
            <a:r>
              <a:rPr lang="en-US" dirty="0" smtClean="0"/>
              <a:t> creation from different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Substrate size, water depth, and water velocity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77649"/>
            <a:ext cx="70294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costly and vary from project to project, depending on specific needs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43" y="3429000"/>
            <a:ext cx="76104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9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Gravel cleaning should require no maintenance</a:t>
            </a:r>
          </a:p>
          <a:p>
            <a:endParaRPr lang="en-US" sz="3600" dirty="0" smtClean="0"/>
          </a:p>
          <a:p>
            <a:r>
              <a:rPr lang="en-US" sz="3600" dirty="0" smtClean="0"/>
              <a:t>Gravel placement should be monitored regularly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Gravel moves slowly downstream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Periodic replenishment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66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Fish </a:t>
            </a:r>
            <a:r>
              <a:rPr lang="en-US" sz="3600" dirty="0"/>
              <a:t>p</a:t>
            </a:r>
            <a:r>
              <a:rPr lang="en-US" sz="3600" dirty="0" smtClean="0"/>
              <a:t>assage restoration</a:t>
            </a:r>
          </a:p>
          <a:p>
            <a:endParaRPr lang="en-US" sz="3600" dirty="0"/>
          </a:p>
          <a:p>
            <a:r>
              <a:rPr lang="en-US" sz="3600" dirty="0" smtClean="0"/>
              <a:t>Spawning gravel cleaning and placement</a:t>
            </a:r>
          </a:p>
          <a:p>
            <a:endParaRPr lang="en-US" sz="3600" dirty="0"/>
          </a:p>
          <a:p>
            <a:r>
              <a:rPr lang="en-US" sz="3600" dirty="0" smtClean="0"/>
              <a:t>Instream Sediment Detention Basins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84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01131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2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Instream Sediment Detention Basins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Gravel Traps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Pools built to capture and store sediment for removal</a:t>
            </a:r>
          </a:p>
          <a:p>
            <a:r>
              <a:rPr lang="en-US" sz="2800" dirty="0" smtClean="0"/>
              <a:t>Useful for curbing excessive aggradation in a pinch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Treats only the symptom, not the source</a:t>
            </a:r>
          </a:p>
          <a:p>
            <a:r>
              <a:rPr lang="en-US" sz="2800" dirty="0" smtClean="0"/>
              <a:t>Should only be used after developing a full understanding of sediment source(s) and patterns of deposition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Must allow appropriate types of sediment to continue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04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Building structures of this nature disrupt the habitat on a local scale</a:t>
            </a:r>
          </a:p>
          <a:p>
            <a:r>
              <a:rPr lang="en-US" sz="3200" dirty="0" smtClean="0"/>
              <a:t>Causes discontinuity in sediment and debris flows</a:t>
            </a:r>
          </a:p>
          <a:p>
            <a:r>
              <a:rPr lang="en-US" sz="3200" dirty="0" smtClean="0"/>
              <a:t>Can interfere with organism survival requirements</a:t>
            </a:r>
          </a:p>
          <a:p>
            <a:endParaRPr lang="en-US" sz="3200" dirty="0"/>
          </a:p>
          <a:p>
            <a:r>
              <a:rPr lang="en-US" sz="3200" dirty="0" smtClean="0"/>
              <a:t>All-in-all, </a:t>
            </a:r>
            <a:r>
              <a:rPr lang="en-US" sz="3200" b="1" dirty="0" smtClean="0"/>
              <a:t>very invasive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630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Short-term solution for removal of excess sediment</a:t>
            </a:r>
          </a:p>
          <a:p>
            <a:r>
              <a:rPr lang="en-US" sz="4000" dirty="0" smtClean="0"/>
              <a:t>Used before long-term measures can be implemented or before they become effective</a:t>
            </a:r>
          </a:p>
          <a:p>
            <a:r>
              <a:rPr lang="en-US" sz="4000" dirty="0" smtClean="0"/>
              <a:t>Most effective for gravels, cobbles, and boulders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78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&amp;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Impedance of fish passage up and downstream</a:t>
            </a:r>
          </a:p>
          <a:p>
            <a:r>
              <a:rPr lang="en-US" sz="2400" dirty="0" smtClean="0"/>
              <a:t>May strand fish during low or no-flow periods</a:t>
            </a:r>
          </a:p>
          <a:p>
            <a:r>
              <a:rPr lang="en-US" sz="2400" dirty="0" smtClean="0"/>
              <a:t>Cleanout requires fish relocation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High stress, injury, or death</a:t>
            </a:r>
          </a:p>
          <a:p>
            <a:r>
              <a:rPr lang="en-US" sz="2400" dirty="0" smtClean="0"/>
              <a:t>If unmonitored, lateral channel migration can occur</a:t>
            </a:r>
          </a:p>
          <a:p>
            <a:r>
              <a:rPr lang="en-US" sz="2400" dirty="0" smtClean="0"/>
              <a:t>Can increase flood levels</a:t>
            </a:r>
          </a:p>
          <a:p>
            <a:endParaRPr lang="en-US" sz="2400" dirty="0"/>
          </a:p>
          <a:p>
            <a:r>
              <a:rPr lang="en-US" sz="2400" dirty="0" smtClean="0"/>
              <a:t>High natural variability causes high uncertainty in efficacy of trap and size of particle trapped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6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Make sure there is no alternative</a:t>
            </a:r>
          </a:p>
          <a:p>
            <a:r>
              <a:rPr lang="en-US" sz="2800" dirty="0" smtClean="0"/>
              <a:t>Is mitigation necessary? Is the obligation worth it?</a:t>
            </a:r>
          </a:p>
          <a:p>
            <a:r>
              <a:rPr lang="en-US" sz="2800" dirty="0" smtClean="0"/>
              <a:t>Starvation of downstream spawning habitats of gravel?</a:t>
            </a:r>
          </a:p>
          <a:p>
            <a:r>
              <a:rPr lang="en-US" sz="2800" dirty="0" smtClean="0"/>
              <a:t>Downstream incision or scour?</a:t>
            </a:r>
          </a:p>
          <a:p>
            <a:r>
              <a:rPr lang="en-US" sz="2800" dirty="0" smtClean="0"/>
              <a:t>How often will inspection, maintenance, and cleanout be necessary?</a:t>
            </a:r>
          </a:p>
          <a:p>
            <a:r>
              <a:rPr lang="en-US" sz="2800" dirty="0" smtClean="0"/>
              <a:t>Where will the sediment be dumped?</a:t>
            </a:r>
          </a:p>
          <a:p>
            <a:r>
              <a:rPr lang="en-US" sz="2800" dirty="0" smtClean="0"/>
              <a:t>How will the trap be decommissioned?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54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Should be placed at a natural grade break or constriction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Low velocity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Increase natural tendency for sediment to accumulate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95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Two major components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Excavation of the basin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Construction of the flow control structures</a:t>
            </a:r>
          </a:p>
          <a:p>
            <a:r>
              <a:rPr lang="en-US" sz="4000" dirty="0" smtClean="0"/>
              <a:t>Off-site assembly reduces time stream is impacted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14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Weirs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Controlled by shape, elevation, and length of weir crest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Flow passes over weir crest</a:t>
            </a:r>
          </a:p>
          <a:p>
            <a:r>
              <a:rPr lang="en-US" sz="2800" dirty="0" smtClean="0"/>
              <a:t>Slots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Configured in vertical orientation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Flow passes through slot</a:t>
            </a:r>
          </a:p>
          <a:p>
            <a:r>
              <a:rPr lang="en-US" sz="2800" dirty="0" smtClean="0"/>
              <a:t>Flashboard risers and gates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Allows isolation of active working area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38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Fish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Anadromous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Steelhead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Coho, Chinook, Pink, Chum, and Sockeye Salmon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Cutthroat Trout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Pacific and River Lamprey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Green and White Sturgeon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American Shad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Dolly </a:t>
            </a:r>
            <a:r>
              <a:rPr lang="en-US" dirty="0" err="1" smtClean="0"/>
              <a:t>Varden</a:t>
            </a:r>
            <a:r>
              <a:rPr lang="en-US" dirty="0" smtClean="0"/>
              <a:t>/Bull Trout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Longfin Smelt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Eulachon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Slot &amp; Weir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Basin design should include bypass ditch or pipe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 smtClean="0"/>
              <a:t>Diverts stream flow while removal occurs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58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Includes excavation and hauling, and construction of structures, including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Flow control devices and bypass channels</a:t>
            </a:r>
          </a:p>
          <a:p>
            <a:r>
              <a:rPr lang="en-US" sz="2800" dirty="0" smtClean="0"/>
              <a:t>Maintenance costs for sediment removal</a:t>
            </a:r>
          </a:p>
          <a:p>
            <a:endParaRPr lang="en-US" sz="2800" dirty="0"/>
          </a:p>
          <a:p>
            <a:r>
              <a:rPr lang="en-US" sz="2800" dirty="0" smtClean="0"/>
              <a:t>Frequent monitoring important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Sediment removal can be initiated near operating capacity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Should be checked after each flood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14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Short-term project</a:t>
            </a:r>
          </a:p>
          <a:p>
            <a:r>
              <a:rPr lang="en-US" sz="4000" dirty="0" smtClean="0"/>
              <a:t>Should be as simple as removing the flow control devices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36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219200"/>
            <a:ext cx="7248525" cy="533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5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Fish passage restoration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Simple and cost-effective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Must consider needs of different species</a:t>
            </a:r>
          </a:p>
          <a:p>
            <a:r>
              <a:rPr lang="en-US" dirty="0" smtClean="0"/>
              <a:t>Gravel cleaning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Removal of fines, which can negatively impact salmon spawning</a:t>
            </a:r>
          </a:p>
          <a:p>
            <a:r>
              <a:rPr lang="en-US" dirty="0" smtClean="0"/>
              <a:t>Gravel placement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Creation of spawning pads where gravel deposition is minimal</a:t>
            </a:r>
          </a:p>
          <a:p>
            <a:r>
              <a:rPr lang="en-US" dirty="0" smtClean="0"/>
              <a:t>Gravel traps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Short-term solution to excessive sediment 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Fish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Freshwater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 smtClean="0"/>
              <a:t>Juveille</a:t>
            </a:r>
            <a:r>
              <a:rPr lang="en-US" dirty="0" smtClean="0"/>
              <a:t> Coho, Chinook, and Steelhead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Kokanee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Rainbow and Cutthroat Trout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Brown and Brook Trout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Bull Trout/Dolly </a:t>
            </a:r>
            <a:r>
              <a:rPr lang="en-US" dirty="0" err="1" smtClean="0"/>
              <a:t>Varden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Olympic </a:t>
            </a:r>
            <a:r>
              <a:rPr lang="en-US" dirty="0" err="1" smtClean="0"/>
              <a:t>Mudminnow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Stickleback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Sculpin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Pygmy and Mountain Whitefish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Cyprinids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 smtClean="0"/>
              <a:t>Catostomids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Sturgeon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Western Brook Lamprey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All listed fish require unimpeded access up and downstream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Safe, effective passage between reproduction, feeding, and refuge habitats</a:t>
            </a:r>
          </a:p>
          <a:p>
            <a:r>
              <a:rPr lang="en-US" sz="3200" dirty="0" smtClean="0"/>
              <a:t>Passage timing, frequency, and duration varies with each species</a:t>
            </a:r>
          </a:p>
          <a:p>
            <a:r>
              <a:rPr lang="en-US" sz="3200" dirty="0" smtClean="0"/>
              <a:t>Passage not limited to mainstream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Lateral movement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50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Blockage of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2,256 road crossings of fish bearing streams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1,036 identified as barriers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Potential for &gt;33,000 salmonid blockages</a:t>
            </a:r>
          </a:p>
          <a:p>
            <a:endParaRPr lang="en-US" sz="3200" dirty="0" smtClean="0"/>
          </a:p>
          <a:p>
            <a:r>
              <a:rPr lang="en-US" sz="3200" dirty="0" smtClean="0"/>
              <a:t>Coincides with blockage of downstream transport of habitat elements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smtClean="0"/>
              <a:t>Sediment, water, wood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2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Passage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Potential for greatest return on value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As simple as retrofitting a culvert</a:t>
            </a:r>
          </a:p>
          <a:p>
            <a:r>
              <a:rPr lang="en-US" sz="3600" dirty="0" smtClean="0"/>
              <a:t>Can </a:t>
            </a:r>
            <a:r>
              <a:rPr lang="en-US" sz="3500" dirty="0" smtClean="0"/>
              <a:t>restore</a:t>
            </a:r>
            <a:r>
              <a:rPr lang="en-US" sz="3600" dirty="0" smtClean="0"/>
              <a:t> fish population, and habitats downstream</a:t>
            </a:r>
          </a:p>
          <a:p>
            <a:r>
              <a:rPr lang="en-US" sz="3600" dirty="0" smtClean="0"/>
              <a:t>Best used in vertically and laterally stable streams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/>
              <a:t>Passage structures can become buried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&amp;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Risk to resident fish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Can create competition with established species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Can introduce species historically not ever present</a:t>
            </a:r>
          </a:p>
          <a:p>
            <a:r>
              <a:rPr lang="en-US" sz="2400" dirty="0" smtClean="0"/>
              <a:t>Structures can fill with sediment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If not maintained, possible catastrophic  failure of road fill</a:t>
            </a:r>
          </a:p>
          <a:p>
            <a:pPr lvl="1"/>
            <a:endParaRPr lang="en-US" dirty="0"/>
          </a:p>
          <a:p>
            <a:r>
              <a:rPr lang="en-US" sz="2400" dirty="0" smtClean="0"/>
              <a:t>With relevant data and proper analysis, uncertainty is minimal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7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305800" cy="1143000"/>
          </a:xfrm>
        </p:spPr>
        <p:txBody>
          <a:bodyPr anchor="b">
            <a:normAutofit fontScale="90000"/>
          </a:bodyPr>
          <a:lstStyle/>
          <a:p>
            <a:r>
              <a:rPr lang="en-US" dirty="0" smtClean="0"/>
              <a:t>Spawning Gravel Cleaning and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1049</Words>
  <Application>Microsoft Office PowerPoint</Application>
  <PresentationFormat>On-screen Show (4:3)</PresentationFormat>
  <Paragraphs>203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Fish Passage and Sediment Control</vt:lpstr>
      <vt:lpstr>Overview</vt:lpstr>
      <vt:lpstr>Washington Fish Species</vt:lpstr>
      <vt:lpstr>Washington Fish Species</vt:lpstr>
      <vt:lpstr>Fish Passage</vt:lpstr>
      <vt:lpstr>Blockage of Passage</vt:lpstr>
      <vt:lpstr>Fish Passage Restoration</vt:lpstr>
      <vt:lpstr>Risk &amp; Uncertainty</vt:lpstr>
      <vt:lpstr>Spawning Gravel Cleaning and Placement</vt:lpstr>
      <vt:lpstr>Salmonid Spawning Habitat</vt:lpstr>
      <vt:lpstr>Excessive Fine Sediment</vt:lpstr>
      <vt:lpstr>Gravel Cleaning</vt:lpstr>
      <vt:lpstr>Gravel Placement</vt:lpstr>
      <vt:lpstr>Sediment Size</vt:lpstr>
      <vt:lpstr>Risk &amp; Uncertainty</vt:lpstr>
      <vt:lpstr>Data and Assessment</vt:lpstr>
      <vt:lpstr>Variation</vt:lpstr>
      <vt:lpstr>Cost</vt:lpstr>
      <vt:lpstr>Maintenance</vt:lpstr>
      <vt:lpstr>PowerPoint Presentation</vt:lpstr>
      <vt:lpstr>Instream Sediment Detention Basins</vt:lpstr>
      <vt:lpstr>Gravel Traps</vt:lpstr>
      <vt:lpstr>Considerations</vt:lpstr>
      <vt:lpstr>Goal</vt:lpstr>
      <vt:lpstr>Risks &amp; Uncertainty</vt:lpstr>
      <vt:lpstr>Planning</vt:lpstr>
      <vt:lpstr>Location</vt:lpstr>
      <vt:lpstr>Construction</vt:lpstr>
      <vt:lpstr>Flow Control Structures</vt:lpstr>
      <vt:lpstr>Slot &amp; Weir</vt:lpstr>
      <vt:lpstr>Sediment Removal</vt:lpstr>
      <vt:lpstr>Cost and Maintenance</vt:lpstr>
      <vt:lpstr>Decommissioning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Passage and Sediment Control</dc:title>
  <dc:creator>Ryan</dc:creator>
  <cp:lastModifiedBy>Ryan Johnson</cp:lastModifiedBy>
  <cp:revision>58</cp:revision>
  <dcterms:created xsi:type="dcterms:W3CDTF">2006-08-16T00:00:00Z</dcterms:created>
  <dcterms:modified xsi:type="dcterms:W3CDTF">2015-04-29T16:57:43Z</dcterms:modified>
</cp:coreProperties>
</file>