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65" r:id="rId5"/>
    <p:sldId id="298" r:id="rId6"/>
    <p:sldId id="287" r:id="rId7"/>
    <p:sldId id="288" r:id="rId8"/>
    <p:sldId id="289" r:id="rId9"/>
    <p:sldId id="291" r:id="rId10"/>
    <p:sldId id="268" r:id="rId11"/>
    <p:sldId id="277" r:id="rId12"/>
    <p:sldId id="300" r:id="rId13"/>
    <p:sldId id="276" r:id="rId14"/>
    <p:sldId id="270" r:id="rId15"/>
    <p:sldId id="259" r:id="rId16"/>
    <p:sldId id="272" r:id="rId17"/>
    <p:sldId id="275" r:id="rId18"/>
    <p:sldId id="282" r:id="rId19"/>
    <p:sldId id="271" r:id="rId20"/>
    <p:sldId id="296" r:id="rId21"/>
    <p:sldId id="286" r:id="rId22"/>
    <p:sldId id="278" r:id="rId23"/>
    <p:sldId id="283" r:id="rId24"/>
    <p:sldId id="285" r:id="rId25"/>
    <p:sldId id="279" r:id="rId26"/>
    <p:sldId id="281" r:id="rId27"/>
    <p:sldId id="284" r:id="rId28"/>
    <p:sldId id="280" r:id="rId29"/>
    <p:sldId id="299" r:id="rId30"/>
    <p:sldId id="29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9" autoAdjust="0"/>
    <p:restoredTop sz="94643" autoAdjust="0"/>
  </p:normalViewPr>
  <p:slideViewPr>
    <p:cSldViewPr>
      <p:cViewPr varScale="1">
        <p:scale>
          <a:sx n="123" d="100"/>
          <a:sy n="123" d="100"/>
        </p:scale>
        <p:origin x="-2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4C17-0ADB-4CA3-84A9-678B5B6F5BB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4C17-0ADB-4CA3-84A9-678B5B6F5BB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4C17-0ADB-4CA3-84A9-678B5B6F5BB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4C17-0ADB-4CA3-84A9-678B5B6F5BB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4C17-0ADB-4CA3-84A9-678B5B6F5BB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4C17-0ADB-4CA3-84A9-678B5B6F5BB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4C17-0ADB-4CA3-84A9-678B5B6F5BB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4C17-0ADB-4CA3-84A9-678B5B6F5BB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4C17-0ADB-4CA3-84A9-678B5B6F5BB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4C17-0ADB-4CA3-84A9-678B5B6F5BB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4C17-0ADB-4CA3-84A9-678B5B6F5BB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C04C17-0ADB-4CA3-84A9-678B5B6F5BB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851648" cy="2209800"/>
          </a:xfrm>
        </p:spPr>
        <p:txBody>
          <a:bodyPr anchor="ctr" anchorCtr="1">
            <a:noAutofit/>
          </a:bodyPr>
          <a:lstStyle/>
          <a:p>
            <a:pPr algn="ctr"/>
            <a:r>
              <a:rPr sz="5400" dirty="0" smtClean="0">
                <a:solidFill>
                  <a:srgbClr val="FFFF99"/>
                </a:solidFill>
                <a:effectLst/>
              </a:rPr>
              <a:t>Channel Modification and Restoration </a:t>
            </a:r>
            <a:endParaRPr sz="5400" dirty="0">
              <a:solidFill>
                <a:srgbClr val="FFFF99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54696" cy="2514600"/>
          </a:xfrm>
        </p:spPr>
        <p:txBody>
          <a:bodyPr anchor="ctr" anchorCtr="1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800" dirty="0" smtClean="0">
                <a:solidFill>
                  <a:srgbClr val="FFFF99"/>
                </a:solidFill>
                <a:latin typeface="+mj-lt"/>
              </a:rPr>
              <a:t>Esteban Quiles</a:t>
            </a:r>
          </a:p>
          <a:p>
            <a:pPr algn="ctr">
              <a:spcBef>
                <a:spcPts val="0"/>
              </a:spcBef>
            </a:pPr>
            <a:r>
              <a:rPr lang="en-US" sz="2800" dirty="0" smtClean="0">
                <a:solidFill>
                  <a:srgbClr val="FFFF99"/>
                </a:solidFill>
                <a:latin typeface="+mj-lt"/>
              </a:rPr>
              <a:t>Earth and Physical Science Department</a:t>
            </a:r>
          </a:p>
          <a:p>
            <a:pPr algn="ctr">
              <a:spcBef>
                <a:spcPts val="0"/>
              </a:spcBef>
            </a:pPr>
            <a:r>
              <a:rPr lang="en-US" sz="2800" dirty="0" smtClean="0">
                <a:solidFill>
                  <a:srgbClr val="FFFF99"/>
                </a:solidFill>
                <a:latin typeface="+mj-lt"/>
              </a:rPr>
              <a:t>Western Oregon University</a:t>
            </a:r>
          </a:p>
          <a:p>
            <a:pPr algn="ctr">
              <a:spcBef>
                <a:spcPts val="0"/>
              </a:spcBef>
            </a:pPr>
            <a:r>
              <a:rPr lang="en-US" sz="2800" dirty="0" smtClean="0">
                <a:solidFill>
                  <a:srgbClr val="FFFF99"/>
                </a:solidFill>
                <a:latin typeface="+mj-lt"/>
              </a:rPr>
              <a:t>Monmouth, Oregon</a:t>
            </a:r>
          </a:p>
          <a:p>
            <a:pPr algn="ctr">
              <a:spcBef>
                <a:spcPts val="0"/>
              </a:spcBef>
            </a:pPr>
            <a:r>
              <a:rPr lang="en-US" sz="2800" dirty="0" smtClean="0">
                <a:solidFill>
                  <a:srgbClr val="FFFF99"/>
                </a:solidFill>
                <a:latin typeface="+mj-lt"/>
              </a:rPr>
              <a:t>Email: equiles12@wou.edu</a:t>
            </a:r>
            <a:endParaRPr lang="en-US" sz="2800" dirty="0">
              <a:solidFill>
                <a:srgbClr val="FFFF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05299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2752" y="2971800"/>
            <a:ext cx="7851648" cy="1143000"/>
          </a:xfrm>
          <a:prstGeom prst="rect">
            <a:avLst/>
          </a:prstGeom>
        </p:spPr>
        <p:txBody>
          <a:bodyPr vert="horz" lIns="0" rIns="0" bIns="0" anchor="ctr" anchorCtr="1">
            <a:noAutofit/>
          </a:bodyPr>
          <a:lstStyle/>
          <a:p>
            <a:pPr marL="274320" lvl="0" indent="-274320" algn="ctr">
              <a:spcBef>
                <a:spcPts val="600"/>
              </a:spcBef>
              <a:buClr>
                <a:srgbClr val="FFFF00"/>
              </a:buClr>
              <a:buSzPct val="95000"/>
              <a:defRPr/>
            </a:pPr>
            <a:r>
              <a:rPr lang="en-US" sz="5400" b="1" dirty="0" smtClean="0">
                <a:solidFill>
                  <a:srgbClr val="FFFF99"/>
                </a:solidFill>
                <a:latin typeface="+mj-lt"/>
              </a:rPr>
              <a:t>LARGE WOOD PLACEMENT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8" descr="rock7_mai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64" y="3124200"/>
            <a:ext cx="4467497" cy="2971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7" descr="Greenwater-logjam-water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26354"/>
            <a:ext cx="4470962" cy="289784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5" descr="aai_07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28600"/>
            <a:ext cx="4495800" cy="2895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6" descr="alluvial_burned_bankcollaps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174849"/>
            <a:ext cx="4495800" cy="292115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200" y="6248400"/>
            <a:ext cx="9067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FF99"/>
                </a:solidFill>
                <a:latin typeface="+mj-lt"/>
              </a:rPr>
              <a:t>Examples of large wood in channels</a:t>
            </a:r>
            <a:endParaRPr lang="en-US" sz="2600" b="1" dirty="0">
              <a:solidFill>
                <a:srgbClr val="FFFF99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762000"/>
            <a:ext cx="7851648" cy="1143000"/>
          </a:xfrm>
          <a:prstGeom prst="rect">
            <a:avLst/>
          </a:prstGeom>
        </p:spPr>
        <p:txBody>
          <a:bodyPr vert="horz" l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smtClean="0">
                <a:solidFill>
                  <a:srgbClr val="FFFF99"/>
                </a:solidFill>
                <a:latin typeface="+mj-lt"/>
                <a:ea typeface="+mj-ea"/>
                <a:cs typeface="+mj-cs"/>
              </a:rPr>
              <a:t>Large Wood Placement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FF99"/>
                </a:solidFill>
                <a:latin typeface="+mj-lt"/>
                <a:ea typeface="+mj-ea"/>
                <a:cs typeface="+mj-cs"/>
              </a:rPr>
              <a:t>Fundamentals</a:t>
            </a:r>
            <a:endParaRPr lang="en-US" sz="4800" b="1" noProof="0" dirty="0" smtClean="0">
              <a:solidFill>
                <a:srgbClr val="FFFF9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438400"/>
            <a:ext cx="9296400" cy="4572000"/>
          </a:xfrm>
          <a:prstGeom prst="rect">
            <a:avLst/>
          </a:prstGeom>
        </p:spPr>
        <p:txBody>
          <a:bodyPr vert="horz" anchor="t" anchorCtr="0">
            <a:noAutofit/>
          </a:bodyPr>
          <a:lstStyle/>
          <a:p>
            <a:pPr marL="274320" indent="-274320">
              <a:spcBef>
                <a:spcPts val="600"/>
              </a:spcBef>
              <a:buClr>
                <a:srgbClr val="FFFF00"/>
              </a:buClr>
              <a:buSzPct val="95000"/>
              <a:buFont typeface="Wingdings 2"/>
              <a:buChar char=""/>
              <a:defRPr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Addresses a deficiency of habitat</a:t>
            </a:r>
          </a:p>
          <a:p>
            <a:pPr marL="274320" lvl="0" indent="-274320">
              <a:spcBef>
                <a:spcPts val="600"/>
              </a:spcBef>
              <a:buClr>
                <a:srgbClr val="FFFF00"/>
              </a:buClr>
              <a:buSzPct val="95000"/>
              <a:buFont typeface="Wingdings 2"/>
              <a:buChar char=""/>
              <a:defRPr/>
            </a:pPr>
            <a:r>
              <a:rPr lang="en-US" sz="3600" b="1" dirty="0">
                <a:solidFill>
                  <a:srgbClr val="FFFF99"/>
                </a:solidFill>
                <a:latin typeface="+mj-lt"/>
              </a:rPr>
              <a:t>N</a:t>
            </a: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atural channel-forming processes</a:t>
            </a:r>
          </a:p>
          <a:p>
            <a:pPr marL="274320" marR="0" lvl="0" indent="-27432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Short term solution</a:t>
            </a:r>
          </a:p>
          <a:p>
            <a:pPr marL="274320" lvl="0" indent="-274320">
              <a:spcBef>
                <a:spcPts val="600"/>
              </a:spcBef>
              <a:buClr>
                <a:srgbClr val="FFFF00"/>
              </a:buClr>
              <a:buSzPct val="95000"/>
              <a:buFont typeface="Wingdings 2"/>
              <a:buChar char=""/>
              <a:defRPr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Provides habitat while natural processes are restored</a:t>
            </a:r>
          </a:p>
          <a:p>
            <a:pPr marL="274320" lvl="0" indent="-274320">
              <a:spcBef>
                <a:spcPts val="600"/>
              </a:spcBef>
              <a:buClr>
                <a:srgbClr val="FFFF00"/>
              </a:buClr>
              <a:buSzPct val="95000"/>
              <a:buFont typeface="Wingdings 2"/>
              <a:buChar char=""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Promote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 channel complexity &amp; roughness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974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838200"/>
            <a:ext cx="9144000" cy="1143000"/>
          </a:xfrm>
          <a:prstGeom prst="rect">
            <a:avLst/>
          </a:prstGeom>
        </p:spPr>
        <p:txBody>
          <a:bodyPr vert="horz" l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smtClean="0">
                <a:solidFill>
                  <a:srgbClr val="FFFF99"/>
                </a:solidFill>
                <a:latin typeface="+mj-lt"/>
                <a:ea typeface="+mj-ea"/>
                <a:cs typeface="+mj-cs"/>
              </a:rPr>
              <a:t>Large Wood Placement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FF99"/>
                </a:solidFill>
                <a:latin typeface="+mj-lt"/>
                <a:ea typeface="+mj-ea"/>
                <a:cs typeface="+mj-cs"/>
              </a:rPr>
              <a:t>Benefits</a:t>
            </a:r>
            <a:endParaRPr lang="en-US" sz="4800" b="1" noProof="0" dirty="0" smtClean="0">
              <a:solidFill>
                <a:srgbClr val="FFFF9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209800"/>
            <a:ext cx="9144000" cy="3962400"/>
          </a:xfrm>
          <a:prstGeom prst="rect">
            <a:avLst/>
          </a:prstGeom>
        </p:spPr>
        <p:txBody>
          <a:bodyPr vert="horz" anchor="t" anchorCtr="0">
            <a:noAutofit/>
          </a:bodyPr>
          <a:lstStyle/>
          <a:p>
            <a:pPr marL="274320" indent="-274320">
              <a:spcBef>
                <a:spcPts val="600"/>
              </a:spcBef>
              <a:buClr>
                <a:srgbClr val="FFFF00"/>
              </a:buClr>
              <a:buSzPct val="95000"/>
              <a:buFont typeface="Wingdings 2"/>
              <a:buChar char=""/>
              <a:defRPr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Retains organics </a:t>
            </a:r>
          </a:p>
          <a:p>
            <a:pPr marL="274320" indent="-274320">
              <a:spcBef>
                <a:spcPts val="600"/>
              </a:spcBef>
              <a:buClr>
                <a:srgbClr val="FFFF00"/>
              </a:buClr>
              <a:buSzPct val="95000"/>
              <a:buFont typeface="Wingdings 2"/>
              <a:buChar char=""/>
              <a:defRPr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Absorbs the force of high flows</a:t>
            </a:r>
          </a:p>
          <a:p>
            <a:pPr marL="274320" indent="-274320">
              <a:spcBef>
                <a:spcPts val="600"/>
              </a:spcBef>
              <a:buClr>
                <a:srgbClr val="FFFF00"/>
              </a:buClr>
              <a:buSzPct val="95000"/>
              <a:buFont typeface="Wingdings 2"/>
              <a:buChar char=""/>
              <a:defRPr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Reduces bank erosion</a:t>
            </a:r>
          </a:p>
          <a:p>
            <a:pPr marL="274320" indent="-274320">
              <a:spcBef>
                <a:spcPts val="600"/>
              </a:spcBef>
              <a:buClr>
                <a:srgbClr val="FFFF00"/>
              </a:buClr>
              <a:buSzPct val="95000"/>
              <a:buFont typeface="Wingdings 2"/>
              <a:buChar char=""/>
              <a:defRPr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Recruits additional wood</a:t>
            </a:r>
          </a:p>
          <a:p>
            <a:pPr marL="274320" indent="-274320">
              <a:spcBef>
                <a:spcPts val="600"/>
              </a:spcBef>
              <a:buClr>
                <a:srgbClr val="FFFF00"/>
              </a:buClr>
              <a:buSzPct val="95000"/>
              <a:buFont typeface="Wingdings 2"/>
              <a:buChar char=""/>
              <a:defRPr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Recruits, sorts, and retains spawning gravel</a:t>
            </a:r>
          </a:p>
          <a:p>
            <a:pPr marL="274320" lvl="0" indent="-274320">
              <a:spcBef>
                <a:spcPts val="600"/>
              </a:spcBef>
              <a:buClr>
                <a:srgbClr val="FFFF00"/>
              </a:buClr>
              <a:buSzPct val="95000"/>
              <a:buFont typeface="Wingdings 2"/>
              <a:buChar char=""/>
              <a:defRPr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Provides movement pathways for wildlife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Figure 2.png"/>
            <p:cNvPicPr>
              <a:picLocks noChangeAspect="1"/>
            </p:cNvPicPr>
            <p:nvPr/>
          </p:nvPicPr>
          <p:blipFill>
            <a:blip r:embed="rId2" cstate="print"/>
            <a:srcRect l="26923" t="3232" r="17308" b="8960"/>
            <a:stretch>
              <a:fillRect/>
            </a:stretch>
          </p:blipFill>
          <p:spPr bwMode="auto">
            <a:xfrm>
              <a:off x="838200" y="266700"/>
              <a:ext cx="7696200" cy="6210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2971800" y="3581400"/>
              <a:ext cx="2667000" cy="381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200400" y="1447800"/>
              <a:ext cx="2438400" cy="381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124200" y="5867400"/>
              <a:ext cx="2438400" cy="381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ubtitle 2"/>
          <p:cNvSpPr txBox="1">
            <a:spLocks/>
          </p:cNvSpPr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txBody>
          <a:bodyPr vert="horz" wrap="square" anchor="t" anchorCtr="0">
            <a:noAutofit/>
          </a:bodyPr>
          <a:lstStyle/>
          <a:p>
            <a:pPr marL="274320" marR="0" lvl="0" indent="-27432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95000"/>
              <a:tabLst/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+mj-lt"/>
              </a:rPr>
              <a:t>Example of LWD creating channel complexity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57600" y="5562600"/>
            <a:ext cx="11696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+mj-lt"/>
              </a:rPr>
              <a:t>Stage 1</a:t>
            </a:r>
            <a:endParaRPr lang="en-US" sz="2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0" y="3546157"/>
            <a:ext cx="120659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+mj-lt"/>
              </a:rPr>
              <a:t>Stage 2</a:t>
            </a:r>
            <a:endParaRPr lang="en-US" sz="2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6200" y="1219200"/>
            <a:ext cx="120659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+mj-lt"/>
              </a:rPr>
              <a:t>Stage 3</a:t>
            </a:r>
            <a:endParaRPr lang="en-US" sz="2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2752" y="3048000"/>
            <a:ext cx="7851648" cy="1143000"/>
          </a:xfrm>
          <a:prstGeom prst="rect">
            <a:avLst/>
          </a:prstGeom>
        </p:spPr>
        <p:txBody>
          <a:bodyPr vert="horz" lIns="0" rIns="0" bIns="0" anchor="ctr" anchorCtr="1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5400" b="1" dirty="0" smtClean="0">
                <a:solidFill>
                  <a:srgbClr val="FFFF99"/>
                </a:solidFill>
                <a:latin typeface="+mj-lt"/>
                <a:ea typeface="+mj-ea"/>
                <a:cs typeface="+mj-cs"/>
              </a:rPr>
              <a:t>PLACED LARGE WOOD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609600"/>
            <a:ext cx="9144000" cy="1143000"/>
          </a:xfrm>
          <a:prstGeom prst="rect">
            <a:avLst/>
          </a:prstGeom>
        </p:spPr>
        <p:txBody>
          <a:bodyPr vert="horz" l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smtClean="0">
                <a:solidFill>
                  <a:srgbClr val="FFFF99"/>
                </a:solidFill>
                <a:latin typeface="+mj-lt"/>
                <a:ea typeface="+mj-ea"/>
                <a:cs typeface="+mj-cs"/>
              </a:rPr>
              <a:t>Placed Large Wood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" y="1524000"/>
            <a:ext cx="8839200" cy="4572000"/>
          </a:xfrm>
          <a:prstGeom prst="rect">
            <a:avLst/>
          </a:prstGeom>
        </p:spPr>
        <p:txBody>
          <a:bodyPr vert="horz" anchor="t" anchorCtr="0">
            <a:noAutofit/>
          </a:bodyPr>
          <a:lstStyle/>
          <a:p>
            <a:pPr marL="274320" lvl="0" indent="-274320">
              <a:spcBef>
                <a:spcPts val="600"/>
              </a:spcBef>
              <a:buClr>
                <a:srgbClr val="FFFF00"/>
              </a:buClr>
              <a:buSzPct val="95000"/>
              <a:buFont typeface="Wingdings 2"/>
              <a:buChar char=""/>
              <a:defRPr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Deliberate placement of wood in streams </a:t>
            </a:r>
          </a:p>
          <a:p>
            <a:pPr marL="731520" lvl="1" indent="-274320">
              <a:spcBef>
                <a:spcPts val="600"/>
              </a:spcBef>
              <a:buClr>
                <a:srgbClr val="FFFF00"/>
              </a:buClr>
              <a:buSzPct val="95000"/>
              <a:buFont typeface="Wingdings" pitchFamily="2" charset="2"/>
              <a:buChar char="§"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Form discrete LW, logjams structures </a:t>
            </a:r>
          </a:p>
          <a:p>
            <a:pPr marL="731520" lvl="1" indent="-274320">
              <a:spcBef>
                <a:spcPts val="600"/>
              </a:spcBef>
              <a:buClr>
                <a:srgbClr val="FFFF00"/>
              </a:buClr>
              <a:buSzPct val="95000"/>
              <a:buFont typeface="Wingdings" pitchFamily="2" charset="2"/>
              <a:buChar char="§"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Create habitat directly</a:t>
            </a:r>
          </a:p>
          <a:p>
            <a:pPr marL="731520" lvl="1" indent="-274320">
              <a:spcBef>
                <a:spcPts val="600"/>
              </a:spcBef>
              <a:buClr>
                <a:srgbClr val="FFFF00"/>
              </a:buClr>
              <a:buSzPct val="95000"/>
              <a:buFont typeface="Wingdings" pitchFamily="2" charset="2"/>
              <a:buChar char="§"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Use natural processes that scour and deposit</a:t>
            </a:r>
          </a:p>
          <a:p>
            <a:pPr marL="731520" lvl="1" indent="-274320">
              <a:spcBef>
                <a:spcPts val="600"/>
              </a:spcBef>
              <a:buClr>
                <a:srgbClr val="FFFF00"/>
              </a:buClr>
              <a:buSzPct val="95000"/>
              <a:buFont typeface="Wingdings" pitchFamily="2" charset="2"/>
              <a:buChar char="§"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Re-establish natural LW loading volumes and distributions</a:t>
            </a:r>
          </a:p>
          <a:p>
            <a:pPr marL="731520" lvl="1" indent="-274320">
              <a:spcBef>
                <a:spcPts val="600"/>
              </a:spcBef>
              <a:buClr>
                <a:srgbClr val="FFFF00"/>
              </a:buClr>
              <a:buSzPct val="95000"/>
              <a:buFont typeface="Wingdings" pitchFamily="2" charset="2"/>
              <a:buChar char="§"/>
            </a:pPr>
            <a:endParaRPr lang="en-US" sz="3600" b="1" dirty="0" smtClean="0">
              <a:solidFill>
                <a:srgbClr val="FFFF99"/>
              </a:solidFill>
              <a:latin typeface="+mj-lt"/>
            </a:endParaRPr>
          </a:p>
          <a:p>
            <a:pPr marL="731520" lvl="1" indent="-274320">
              <a:spcBef>
                <a:spcPts val="600"/>
              </a:spcBef>
              <a:buClr>
                <a:srgbClr val="FFFF00"/>
              </a:buClr>
              <a:buSzPct val="95000"/>
              <a:buFont typeface="Wingdings" pitchFamily="2" charset="2"/>
              <a:buChar char="§"/>
            </a:pPr>
            <a:endParaRPr lang="en-US" sz="3600" b="1" dirty="0" smtClean="0">
              <a:solidFill>
                <a:srgbClr val="FFFF99"/>
              </a:solidFill>
              <a:latin typeface="+mj-lt"/>
            </a:endParaRPr>
          </a:p>
          <a:p>
            <a:pPr marL="731520" lvl="1" indent="-274320">
              <a:spcBef>
                <a:spcPts val="600"/>
              </a:spcBef>
              <a:buClr>
                <a:srgbClr val="FFFF00"/>
              </a:buClr>
              <a:buSzPct val="95000"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5" descr="Screen Shot 2015-05-12 at 7.22.11 PM.png"/>
          <p:cNvPicPr>
            <a:picLocks noChangeAspect="1"/>
          </p:cNvPicPr>
          <p:nvPr/>
        </p:nvPicPr>
        <p:blipFill>
          <a:blip r:embed="rId2" cstate="print"/>
          <a:srcRect b="2946"/>
          <a:stretch>
            <a:fillRect/>
          </a:stretch>
        </p:blipFill>
        <p:spPr bwMode="auto">
          <a:xfrm>
            <a:off x="1600200" y="304800"/>
            <a:ext cx="5791200" cy="605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365557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000000"/>
                </a:solidFill>
                <a:latin typeface="+mj-lt"/>
                <a:cs typeface="Constantia (Body)"/>
              </a:rPr>
              <a:t>LWD placement </a:t>
            </a:r>
            <a:r>
              <a:rPr lang="en-US" sz="2600" b="1" dirty="0" smtClean="0">
                <a:solidFill>
                  <a:srgbClr val="000000"/>
                </a:solidFill>
                <a:latin typeface="+mj-lt"/>
                <a:cs typeface="Constantia (Body)"/>
              </a:rPr>
              <a:t>techniques </a:t>
            </a:r>
            <a:endParaRPr lang="en-US" sz="2600" b="1" dirty="0">
              <a:solidFill>
                <a:srgbClr val="000000"/>
              </a:solidFill>
              <a:latin typeface="+mj-lt"/>
              <a:cs typeface="Constantia (Body)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6365557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000000"/>
                </a:solidFill>
                <a:latin typeface="+mj-lt"/>
              </a:rPr>
              <a:t>Large </a:t>
            </a:r>
            <a:r>
              <a:rPr lang="en-US" sz="2600" b="1" dirty="0" smtClean="0">
                <a:solidFill>
                  <a:srgbClr val="000000"/>
                </a:solidFill>
                <a:latin typeface="+mj-lt"/>
              </a:rPr>
              <a:t>wood </a:t>
            </a:r>
            <a:r>
              <a:rPr lang="en-US" sz="2600" b="1" dirty="0" smtClean="0">
                <a:solidFill>
                  <a:srgbClr val="000000"/>
                </a:solidFill>
                <a:latin typeface="+mj-lt"/>
              </a:rPr>
              <a:t>structure example: Constructed Log Jam</a:t>
            </a:r>
            <a:endParaRPr lang="en-US" sz="26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" name="Picture 5" descr="Screen Shot 2015-04-28 at 10.37.45 PM.png"/>
          <p:cNvPicPr>
            <a:picLocks noChangeAspect="1"/>
          </p:cNvPicPr>
          <p:nvPr/>
        </p:nvPicPr>
        <p:blipFill>
          <a:blip r:embed="rId2" cstate="print"/>
          <a:srcRect l="3125" t="4994" r="8333"/>
          <a:stretch>
            <a:fillRect/>
          </a:stretch>
        </p:blipFill>
        <p:spPr>
          <a:xfrm>
            <a:off x="22934" y="76200"/>
            <a:ext cx="9045930" cy="607427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2752" y="3124200"/>
            <a:ext cx="7851648" cy="1143000"/>
          </a:xfrm>
          <a:prstGeom prst="rect">
            <a:avLst/>
          </a:prstGeom>
        </p:spPr>
        <p:txBody>
          <a:bodyPr vert="horz" lIns="0" rIns="0" bIns="0" anchor="ctr" anchorCtr="1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5400" b="1" dirty="0" smtClean="0">
                <a:solidFill>
                  <a:srgbClr val="FFFF99"/>
                </a:solidFill>
                <a:latin typeface="+mj-lt"/>
              </a:rPr>
              <a:t>TRAPPING MOBILE WOOD</a:t>
            </a:r>
          </a:p>
          <a:p>
            <a:pPr lvl="0" algn="ctr">
              <a:spcBef>
                <a:spcPct val="0"/>
              </a:spcBef>
              <a:defRPr/>
            </a:pPr>
            <a:endParaRPr lang="en-US" sz="5400" b="1" dirty="0">
              <a:solidFill>
                <a:srgbClr val="FFFF99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33400"/>
            <a:ext cx="9144000" cy="1143000"/>
          </a:xfrm>
          <a:prstGeom prst="rect">
            <a:avLst/>
          </a:prstGeom>
        </p:spPr>
        <p:txBody>
          <a:bodyPr vert="horz" l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smtClean="0">
                <a:solidFill>
                  <a:srgbClr val="FFFF99"/>
                </a:solidFill>
                <a:latin typeface="+mj-lt"/>
                <a:ea typeface="+mj-ea"/>
                <a:cs typeface="+mj-cs"/>
              </a:rPr>
              <a:t>Overview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832104" y="1524000"/>
            <a:ext cx="7854696" cy="5181600"/>
          </a:xfrm>
          <a:prstGeom prst="rect">
            <a:avLst/>
          </a:prstGeom>
        </p:spPr>
        <p:txBody>
          <a:bodyPr vert="horz" anchor="t" anchorCtr="0">
            <a:noAutofit/>
          </a:bodyPr>
          <a:lstStyle/>
          <a:p>
            <a:pPr marL="274320" marR="0" lvl="0" indent="-27432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River restoration techniques</a:t>
            </a:r>
          </a:p>
          <a:p>
            <a:pPr marL="731520" lvl="1" indent="-274320">
              <a:spcBef>
                <a:spcPts val="600"/>
              </a:spcBef>
              <a:buClr>
                <a:srgbClr val="FFFF00"/>
              </a:buClr>
              <a:buSzPct val="95000"/>
              <a:buFont typeface="Wingdings" pitchFamily="2" charset="2"/>
              <a:buChar char="§"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In-stream </a:t>
            </a: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restoration</a:t>
            </a:r>
          </a:p>
          <a:p>
            <a:pPr marL="731520" lvl="1" indent="-274320">
              <a:spcBef>
                <a:spcPts val="600"/>
              </a:spcBef>
              <a:buClr>
                <a:srgbClr val="FFFF00"/>
              </a:buClr>
              <a:buSzPct val="95000"/>
              <a:buFont typeface="Wingdings" pitchFamily="2" charset="2"/>
              <a:buChar char="§"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Channel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modification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techniques</a:t>
            </a:r>
          </a:p>
          <a:p>
            <a:pPr marL="274320" marR="0" lvl="0" indent="-27432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Large wood placement</a:t>
            </a:r>
          </a:p>
          <a:p>
            <a:pPr marL="274320" marR="0" lvl="0" indent="-27432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Case study Crab Creek/Green River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Summary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6365557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000000"/>
                </a:solidFill>
                <a:latin typeface="+mj-lt"/>
                <a:cs typeface="Constantia (Body)"/>
              </a:rPr>
              <a:t>Example of how large </a:t>
            </a:r>
            <a:r>
              <a:rPr lang="en-US" sz="2600" b="1" dirty="0">
                <a:solidFill>
                  <a:srgbClr val="000000"/>
                </a:solidFill>
                <a:latin typeface="+mj-lt"/>
                <a:cs typeface="Constantia (Body)"/>
              </a:rPr>
              <a:t>w</a:t>
            </a:r>
            <a:r>
              <a:rPr lang="en-US" sz="2600" b="1" dirty="0" smtClean="0">
                <a:solidFill>
                  <a:srgbClr val="000000"/>
                </a:solidFill>
                <a:latin typeface="+mj-lt"/>
                <a:cs typeface="Constantia (Body)"/>
              </a:rPr>
              <a:t>ood creates habitat</a:t>
            </a:r>
            <a:endParaRPr lang="en-US" sz="2600" b="1" dirty="0">
              <a:solidFill>
                <a:srgbClr val="000000"/>
              </a:solidFill>
              <a:latin typeface="+mj-lt"/>
              <a:cs typeface="Constantia (Body)"/>
            </a:endParaRPr>
          </a:p>
        </p:txBody>
      </p:sp>
      <p:pic>
        <p:nvPicPr>
          <p:cNvPr id="1026" name="Picture 2" descr="C:\Users\equiles12\Desktop\a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409" b="5303"/>
          <a:stretch/>
        </p:blipFill>
        <p:spPr bwMode="auto">
          <a:xfrm>
            <a:off x="0" y="0"/>
            <a:ext cx="4558818" cy="266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quiles12\Desktop\b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56" r="592"/>
          <a:stretch/>
        </p:blipFill>
        <p:spPr bwMode="auto">
          <a:xfrm>
            <a:off x="4572000" y="157304"/>
            <a:ext cx="4586056" cy="254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quiles12\Desktop\c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667000"/>
            <a:ext cx="46101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quiles12\Desktop\d.g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34" r="788"/>
          <a:stretch/>
        </p:blipFill>
        <p:spPr bwMode="auto">
          <a:xfrm>
            <a:off x="4558818" y="2996697"/>
            <a:ext cx="4585182" cy="235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H="1">
            <a:off x="0" y="2701770"/>
            <a:ext cx="9158056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3183" y="5333999"/>
            <a:ext cx="9130817" cy="1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610100" y="153908"/>
            <a:ext cx="114300" cy="22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1508"/>
            <a:ext cx="212211" cy="22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6388" y="2762437"/>
            <a:ext cx="195823" cy="22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587088" y="2989529"/>
            <a:ext cx="195823" cy="22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0" y="0"/>
            <a:ext cx="2" cy="53340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3400" y="26807"/>
            <a:ext cx="159360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j-lt"/>
              </a:rPr>
              <a:t>Floodplain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96443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839200" cy="6040120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32460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FF99"/>
                </a:solidFill>
                <a:latin typeface="+mj-lt"/>
              </a:rPr>
              <a:t>End result of trapping mobile wood</a:t>
            </a:r>
            <a:endParaRPr lang="en-US" sz="2600" b="1" dirty="0">
              <a:solidFill>
                <a:srgbClr val="FFFF99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438400"/>
            <a:ext cx="8305800" cy="1600200"/>
          </a:xfrm>
          <a:prstGeom prst="rect">
            <a:avLst/>
          </a:prstGeom>
        </p:spPr>
        <p:txBody>
          <a:bodyPr vert="horz" l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 smtClean="0">
                <a:solidFill>
                  <a:srgbClr val="FFFF99"/>
                </a:solidFill>
                <a:latin typeface="+mj-lt"/>
                <a:ea typeface="+mj-ea"/>
                <a:cs typeface="+mj-cs"/>
              </a:rPr>
              <a:t>CASE STUDIES: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dirty="0" smtClean="0">
                <a:ln>
                  <a:noFill/>
                </a:ln>
                <a:solidFill>
                  <a:srgbClr val="FFFF99"/>
                </a:solidFill>
                <a:uLnTx/>
                <a:uFillTx/>
                <a:latin typeface="+mj-lt"/>
                <a:ea typeface="+mj-ea"/>
                <a:cs typeface="+mj-cs"/>
              </a:rPr>
              <a:t>CRAB CREEK / GREEN</a:t>
            </a:r>
            <a:r>
              <a:rPr kumimoji="0" lang="en-US" sz="5400" b="1" i="0" u="none" strike="noStrike" kern="1200" cap="none" spc="0" normalizeH="0" dirty="0" smtClean="0">
                <a:ln>
                  <a:noFill/>
                </a:ln>
                <a:solidFill>
                  <a:srgbClr val="FFFF99"/>
                </a:solidFill>
                <a:uLnTx/>
                <a:uFillTx/>
                <a:latin typeface="+mj-lt"/>
                <a:ea typeface="+mj-ea"/>
                <a:cs typeface="+mj-cs"/>
              </a:rPr>
              <a:t> RIVER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832104" y="1524000"/>
            <a:ext cx="7854696" cy="5181600"/>
          </a:xfrm>
          <a:prstGeom prst="rect">
            <a:avLst/>
          </a:prstGeom>
        </p:spPr>
        <p:txBody>
          <a:bodyPr vert="horz" anchor="t" anchorCtr="0">
            <a:noAutofit/>
          </a:bodyPr>
          <a:lstStyle/>
          <a:p>
            <a:pPr marL="274320" marR="0" lvl="0" indent="-27432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95000"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990600"/>
            <a:ext cx="8153400" cy="5715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4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17" y="712929"/>
            <a:ext cx="8808783" cy="6145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152400"/>
            <a:ext cx="9144000" cy="685800"/>
          </a:xfrm>
          <a:prstGeom prst="rect">
            <a:avLst/>
          </a:prstGeom>
        </p:spPr>
        <p:txBody>
          <a:bodyPr vert="horz" l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Crab Creek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838200"/>
            <a:ext cx="9144000" cy="1143000"/>
          </a:xfrm>
          <a:prstGeom prst="rect">
            <a:avLst/>
          </a:prstGeom>
        </p:spPr>
        <p:txBody>
          <a:bodyPr vert="horz" lIns="0" rIns="0" bIns="0" anchor="ctr" anchorCtr="1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 dirty="0" smtClean="0">
                <a:solidFill>
                  <a:srgbClr val="FFFF99"/>
                </a:solidFill>
                <a:latin typeface="+mj-lt"/>
              </a:rPr>
              <a:t>Project Overview</a:t>
            </a:r>
          </a:p>
          <a:p>
            <a:pPr lvl="0" algn="ctr">
              <a:spcBef>
                <a:spcPct val="0"/>
              </a:spcBef>
              <a:defRPr/>
            </a:pPr>
            <a:endParaRPr lang="en-US" sz="4800" b="1" dirty="0">
              <a:solidFill>
                <a:srgbClr val="FFFF99"/>
              </a:solidFill>
              <a:latin typeface="+mj-lt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" y="1905000"/>
            <a:ext cx="8839200" cy="4572000"/>
          </a:xfrm>
          <a:prstGeom prst="rect">
            <a:avLst/>
          </a:prstGeom>
        </p:spPr>
        <p:txBody>
          <a:bodyPr vert="horz" anchor="t" anchorCtr="0">
            <a:noAutofit/>
          </a:bodyPr>
          <a:lstStyle/>
          <a:p>
            <a:pPr marL="274320" indent="-274320">
              <a:spcBef>
                <a:spcPts val="600"/>
              </a:spcBef>
              <a:buClr>
                <a:srgbClr val="FFFF00"/>
              </a:buClr>
              <a:buSzPct val="95000"/>
              <a:buFont typeface="Wingdings 2"/>
              <a:buChar char=""/>
              <a:defRPr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Project length 2002-2007 </a:t>
            </a:r>
          </a:p>
          <a:p>
            <a:pPr marL="731520" lvl="1" indent="-274320">
              <a:spcBef>
                <a:spcPts val="600"/>
              </a:spcBef>
              <a:buClr>
                <a:srgbClr val="FFFF00"/>
              </a:buClr>
              <a:buSzPct val="95000"/>
              <a:buFont typeface="Wingdings" pitchFamily="2" charset="2"/>
              <a:buChar char="§"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Objective: To increase Coho salmon populations</a:t>
            </a:r>
          </a:p>
          <a:p>
            <a:pPr marL="731520" lvl="1" indent="-274320">
              <a:spcBef>
                <a:spcPts val="600"/>
              </a:spcBef>
              <a:buClr>
                <a:srgbClr val="FFFF00"/>
              </a:buClr>
              <a:buSzPct val="95000"/>
              <a:buFont typeface="Wingdings" pitchFamily="2" charset="2"/>
              <a:buChar char="§"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Primary restoration method, LWD</a:t>
            </a:r>
          </a:p>
          <a:p>
            <a:pPr marL="731520" lvl="1" indent="-274320">
              <a:spcBef>
                <a:spcPts val="600"/>
              </a:spcBef>
              <a:buClr>
                <a:srgbClr val="FFFF00"/>
              </a:buClr>
              <a:buSzPct val="95000"/>
              <a:buFont typeface="Wingdings" pitchFamily="2" charset="2"/>
              <a:buChar char="§"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Crab Creek received </a:t>
            </a:r>
            <a:r>
              <a:rPr lang="en-US" sz="3600" b="1" dirty="0" smtClean="0">
                <a:latin typeface="+mj-lt"/>
              </a:rPr>
              <a:t>172</a:t>
            </a: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 trees</a:t>
            </a:r>
          </a:p>
          <a:p>
            <a:pPr marL="731520" lvl="1" indent="-274320">
              <a:spcBef>
                <a:spcPts val="600"/>
              </a:spcBef>
              <a:buClr>
                <a:srgbClr val="FFFF00"/>
              </a:buClr>
              <a:buSzPct val="95000"/>
              <a:buFont typeface="Wingdings" pitchFamily="2" charset="2"/>
              <a:buChar char="§"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Green River received </a:t>
            </a:r>
            <a:r>
              <a:rPr lang="en-US" sz="3600" b="1" dirty="0" smtClean="0">
                <a:solidFill>
                  <a:srgbClr val="FFFFFF"/>
                </a:solidFill>
                <a:latin typeface="+mj-lt"/>
              </a:rPr>
              <a:t>248</a:t>
            </a: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 trees</a:t>
            </a:r>
          </a:p>
          <a:p>
            <a:pPr marL="731520" lvl="1" indent="-274320">
              <a:spcBef>
                <a:spcPts val="600"/>
              </a:spcBef>
              <a:buClr>
                <a:srgbClr val="FFFF00"/>
              </a:buClr>
              <a:buSzPct val="95000"/>
              <a:buFont typeface="Wingdings" pitchFamily="2" charset="2"/>
              <a:buChar char="§"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Form habitat using wooden debris </a:t>
            </a:r>
          </a:p>
          <a:p>
            <a:pPr marL="731520" lvl="1" indent="-274320">
              <a:spcBef>
                <a:spcPts val="600"/>
              </a:spcBef>
              <a:buClr>
                <a:srgbClr val="FFFF00"/>
              </a:buClr>
              <a:buSzPct val="95000"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457200"/>
            <a:ext cx="9144000" cy="1143000"/>
          </a:xfrm>
          <a:prstGeom prst="rect">
            <a:avLst/>
          </a:prstGeom>
        </p:spPr>
        <p:txBody>
          <a:bodyPr vert="horz" l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smtClean="0">
                <a:solidFill>
                  <a:srgbClr val="FFFF99"/>
                </a:solidFill>
                <a:latin typeface="+mj-lt"/>
                <a:ea typeface="+mj-ea"/>
                <a:cs typeface="+mj-cs"/>
              </a:rPr>
              <a:t>Crab Creek Results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832104" y="1524000"/>
            <a:ext cx="7854696" cy="5181600"/>
          </a:xfrm>
          <a:prstGeom prst="rect">
            <a:avLst/>
          </a:prstGeom>
        </p:spPr>
        <p:txBody>
          <a:bodyPr vert="horz" anchor="t" anchorCtr="0">
            <a:noAutofit/>
          </a:bodyPr>
          <a:lstStyle/>
          <a:p>
            <a:pPr marL="274320" marR="0" lvl="0" indent="-27432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95000"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35246709"/>
              </p:ext>
            </p:extLst>
          </p:nvPr>
        </p:nvGraphicFramePr>
        <p:xfrm>
          <a:off x="228600" y="1676400"/>
          <a:ext cx="8763000" cy="4765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00"/>
                <a:gridCol w="4381500"/>
              </a:tblGrid>
              <a:tr h="4521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+mj-lt"/>
                        </a:rPr>
                        <a:t>Change</a:t>
                      </a:r>
                    </a:p>
                    <a:p>
                      <a:pPr algn="ctr"/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+mj-lt"/>
                        </a:rPr>
                        <a:t>Change</a:t>
                      </a:r>
                      <a:r>
                        <a:rPr lang="en-US" sz="2400" baseline="0" dirty="0" smtClean="0">
                          <a:latin typeface="+mj-lt"/>
                        </a:rPr>
                        <a:t> observed</a:t>
                      </a:r>
                      <a:endParaRPr lang="en-US" sz="2400" dirty="0" smtClean="0">
                        <a:latin typeface="+mj-lt"/>
                      </a:endParaRPr>
                    </a:p>
                    <a:p>
                      <a:pPr algn="ctr"/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</a:tr>
              <a:tr h="7865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j-lt"/>
                        </a:rPr>
                        <a:t>Pool depth</a:t>
                      </a:r>
                    </a:p>
                    <a:p>
                      <a:pPr algn="ctr"/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2000" dirty="0" smtClean="0">
                          <a:latin typeface="+mj-lt"/>
                        </a:rPr>
                        <a:t>Modest to undetectable changes have occurred in residual pool depth</a:t>
                      </a:r>
                      <a:r>
                        <a:rPr lang="en-US" sz="2000" dirty="0" smtClean="0">
                          <a:latin typeface="+mj-lt"/>
                        </a:rPr>
                        <a:t>.</a:t>
                      </a:r>
                    </a:p>
                  </a:txBody>
                  <a:tcPr/>
                </a:tc>
              </a:tr>
              <a:tr h="11209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j-lt"/>
                        </a:rPr>
                        <a:t>Pool surface area</a:t>
                      </a:r>
                    </a:p>
                    <a:p>
                      <a:pPr algn="ctr"/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2000" dirty="0" smtClean="0">
                          <a:latin typeface="+mj-lt"/>
                        </a:rPr>
                        <a:t>The number of pools having a residual depth &gt; 1m increased slightly</a:t>
                      </a:r>
                      <a:r>
                        <a:rPr lang="en-US" sz="2000" dirty="0" smtClean="0">
                          <a:latin typeface="+mj-lt"/>
                        </a:rPr>
                        <a:t> </a:t>
                      </a:r>
                      <a:r>
                        <a:rPr sz="2000" dirty="0" smtClean="0">
                          <a:latin typeface="+mj-lt"/>
                        </a:rPr>
                        <a:t>as did their surface area</a:t>
                      </a:r>
                      <a:r>
                        <a:rPr lang="en-US" sz="2000" dirty="0" smtClean="0">
                          <a:latin typeface="+mj-lt"/>
                        </a:rPr>
                        <a:t>.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</a:tr>
              <a:tr h="11209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j-lt"/>
                        </a:rPr>
                        <a:t>Spawning Gravel </a:t>
                      </a:r>
                    </a:p>
                    <a:p>
                      <a:pPr algn="ctr"/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2000" dirty="0" smtClean="0">
                          <a:latin typeface="+mj-lt"/>
                        </a:rPr>
                        <a:t>observed </a:t>
                      </a:r>
                      <a:r>
                        <a:rPr lang="en-US" sz="2000" dirty="0" smtClean="0">
                          <a:latin typeface="+mj-lt"/>
                        </a:rPr>
                        <a:t>to have</a:t>
                      </a:r>
                      <a:r>
                        <a:rPr sz="2000" dirty="0" smtClean="0">
                          <a:latin typeface="+mj-lt"/>
                        </a:rPr>
                        <a:t> a 93% increase</a:t>
                      </a:r>
                      <a:r>
                        <a:rPr lang="en-US" sz="2000" dirty="0" smtClean="0">
                          <a:latin typeface="+mj-lt"/>
                        </a:rPr>
                        <a:t>, </a:t>
                      </a:r>
                      <a:r>
                        <a:rPr sz="2000" dirty="0" smtClean="0">
                          <a:latin typeface="+mj-lt"/>
                        </a:rPr>
                        <a:t> pre-project year to the most recent post-project yea</a:t>
                      </a:r>
                      <a:r>
                        <a:rPr lang="en-US" sz="2000" dirty="0" smtClean="0">
                          <a:latin typeface="+mj-lt"/>
                        </a:rPr>
                        <a:t>r.</a:t>
                      </a:r>
                      <a:r>
                        <a:rPr sz="2000" dirty="0" smtClean="0">
                          <a:latin typeface="+mj-lt"/>
                        </a:rPr>
                        <a:t> </a:t>
                      </a:r>
                      <a:endParaRPr lang="en-US" sz="2000" dirty="0" smtClean="0">
                        <a:latin typeface="+mj-lt"/>
                      </a:endParaRPr>
                    </a:p>
                  </a:txBody>
                  <a:tcPr/>
                </a:tc>
              </a:tr>
              <a:tr h="78655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Habitat</a:t>
                      </a:r>
                      <a:r>
                        <a:rPr lang="en-US" sz="2000" baseline="0" dirty="0" smtClean="0">
                          <a:latin typeface="+mj-lt"/>
                        </a:rPr>
                        <a:t> formation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j-lt"/>
                        </a:rPr>
                        <a:t>Channel roughness was also seen to increase, as a result.  </a:t>
                      </a:r>
                      <a:endParaRPr sz="2000" dirty="0" smtClean="0">
                        <a:latin typeface="+mj-lt"/>
                      </a:endParaRPr>
                    </a:p>
                    <a:p>
                      <a:pPr algn="ctr"/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457200"/>
            <a:ext cx="9144000" cy="1143000"/>
          </a:xfrm>
          <a:prstGeom prst="rect">
            <a:avLst/>
          </a:prstGeom>
        </p:spPr>
        <p:txBody>
          <a:bodyPr vert="horz" l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smtClean="0">
                <a:solidFill>
                  <a:srgbClr val="FFFF99"/>
                </a:solidFill>
                <a:latin typeface="+mj-lt"/>
                <a:ea typeface="+mj-ea"/>
                <a:cs typeface="+mj-cs"/>
              </a:rPr>
              <a:t>Crab Creek </a:t>
            </a:r>
            <a:r>
              <a:rPr lang="en-US" sz="4300" noProof="0" dirty="0" smtClean="0">
                <a:solidFill>
                  <a:srgbClr val="FFFF99"/>
                </a:solidFill>
                <a:latin typeface="+mj-lt"/>
                <a:ea typeface="+mj-ea"/>
                <a:cs typeface="+mj-cs"/>
              </a:rPr>
              <a:t>(Cont.)</a:t>
            </a:r>
            <a:endParaRPr kumimoji="0" lang="en-US" sz="430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832104" y="1524000"/>
            <a:ext cx="7854696" cy="5181600"/>
          </a:xfrm>
          <a:prstGeom prst="rect">
            <a:avLst/>
          </a:prstGeom>
        </p:spPr>
        <p:txBody>
          <a:bodyPr vert="horz" anchor="t" anchorCtr="0">
            <a:noAutofit/>
          </a:bodyPr>
          <a:lstStyle/>
          <a:p>
            <a:pPr marL="274320" marR="0" lvl="0" indent="-27432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95000"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70231840"/>
              </p:ext>
            </p:extLst>
          </p:nvPr>
        </p:nvGraphicFramePr>
        <p:xfrm>
          <a:off x="152398" y="1752600"/>
          <a:ext cx="87630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00"/>
                <a:gridCol w="4381500"/>
              </a:tblGrid>
              <a:tr h="5780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+mj-lt"/>
                        </a:rPr>
                        <a:t>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+mj-lt"/>
                        </a:rPr>
                        <a:t>Change</a:t>
                      </a:r>
                      <a:r>
                        <a:rPr lang="en-US" sz="2400" baseline="0" dirty="0" smtClean="0">
                          <a:latin typeface="+mj-lt"/>
                        </a:rPr>
                        <a:t> observed</a:t>
                      </a:r>
                      <a:endParaRPr lang="en-US" sz="2400" dirty="0" smtClean="0">
                        <a:latin typeface="+mj-lt"/>
                      </a:endParaRPr>
                    </a:p>
                    <a:p>
                      <a:pPr algn="ctr"/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</a:tr>
              <a:tr h="6577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Habitat area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2000" dirty="0" smtClean="0">
                          <a:latin typeface="+mj-lt"/>
                        </a:rPr>
                        <a:t>Side channel habitat has increased post-treatment, providing almost four times </a:t>
                      </a:r>
                      <a:r>
                        <a:rPr lang="en-US" sz="2000" dirty="0" smtClean="0">
                          <a:latin typeface="+mj-lt"/>
                        </a:rPr>
                        <a:t>in </a:t>
                      </a:r>
                      <a:r>
                        <a:rPr sz="2000" dirty="0" smtClean="0">
                          <a:latin typeface="+mj-lt"/>
                        </a:rPr>
                        <a:t> area</a:t>
                      </a:r>
                      <a:r>
                        <a:rPr lang="en-US" sz="2000" dirty="0" smtClean="0">
                          <a:latin typeface="+mj-lt"/>
                        </a:rPr>
                        <a:t>.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</a:tr>
              <a:tr h="125570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Large</a:t>
                      </a:r>
                      <a:r>
                        <a:rPr lang="en-US" sz="2000" baseline="0" dirty="0" smtClean="0">
                          <a:latin typeface="+mj-lt"/>
                        </a:rPr>
                        <a:t> wood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2000" dirty="0" smtClean="0">
                          <a:latin typeface="+mj-lt"/>
                        </a:rPr>
                        <a:t>Pre-project + Treatment = 742</a:t>
                      </a:r>
                      <a:endParaRPr lang="en-US" sz="2000" dirty="0" smtClean="0"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2000" dirty="0" smtClean="0">
                          <a:latin typeface="+mj-lt"/>
                        </a:rPr>
                        <a:t>Post-project (2006) = 915</a:t>
                      </a:r>
                      <a:endParaRPr lang="en-US" sz="2000" dirty="0" smtClean="0"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2000" dirty="0" smtClean="0">
                          <a:latin typeface="+mj-lt"/>
                        </a:rPr>
                        <a:t> </a:t>
                      </a:r>
                    </a:p>
                    <a:p>
                      <a:pPr algn="ctr"/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The post-project wood counts of both years exceed the sum of pre-project and treatment wood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. With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173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species of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Native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wood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recruited.</a:t>
                      </a:r>
                      <a:r>
                        <a:rPr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sz="2000" dirty="0" smtClean="0">
                        <a:latin typeface="+mj-lt"/>
                      </a:endParaRPr>
                    </a:p>
                    <a:p>
                      <a:pPr algn="ctr"/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832104" y="1524000"/>
            <a:ext cx="7854696" cy="5181600"/>
          </a:xfrm>
          <a:prstGeom prst="rect">
            <a:avLst/>
          </a:prstGeom>
        </p:spPr>
        <p:txBody>
          <a:bodyPr vert="horz" anchor="t" anchorCtr="0">
            <a:noAutofit/>
          </a:bodyPr>
          <a:lstStyle/>
          <a:p>
            <a:pPr marL="274320" marR="0" lvl="0" indent="-27432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95000"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85800"/>
            <a:ext cx="9144000" cy="6172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 descr="datamap.gif"/>
          <p:cNvPicPr>
            <a:picLocks noChangeAspect="1"/>
          </p:cNvPicPr>
          <p:nvPr/>
        </p:nvPicPr>
        <p:blipFill>
          <a:blip r:embed="rId2" cstate="print"/>
          <a:srcRect b="2248"/>
          <a:stretch>
            <a:fillRect/>
          </a:stretch>
        </p:blipFill>
        <p:spPr bwMode="auto">
          <a:xfrm>
            <a:off x="1600200" y="762000"/>
            <a:ext cx="524827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vert="horz" l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Green River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33400"/>
            <a:ext cx="9144000" cy="1143000"/>
          </a:xfrm>
          <a:prstGeom prst="rect">
            <a:avLst/>
          </a:prstGeom>
        </p:spPr>
        <p:txBody>
          <a:bodyPr vert="horz" l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smtClean="0">
                <a:solidFill>
                  <a:srgbClr val="FFFF99"/>
                </a:solidFill>
                <a:latin typeface="+mj-lt"/>
                <a:ea typeface="+mj-ea"/>
                <a:cs typeface="+mj-cs"/>
              </a:rPr>
              <a:t>Green River Results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832104" y="1524000"/>
            <a:ext cx="7854696" cy="5181600"/>
          </a:xfrm>
          <a:prstGeom prst="rect">
            <a:avLst/>
          </a:prstGeom>
        </p:spPr>
        <p:txBody>
          <a:bodyPr vert="horz" anchor="t" anchorCtr="0">
            <a:noAutofit/>
          </a:bodyPr>
          <a:lstStyle/>
          <a:p>
            <a:pPr marL="274320" marR="0" lvl="0" indent="-27432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95000"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17475788"/>
              </p:ext>
            </p:extLst>
          </p:nvPr>
        </p:nvGraphicFramePr>
        <p:xfrm>
          <a:off x="304800" y="1757681"/>
          <a:ext cx="8667750" cy="4267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3875"/>
                <a:gridCol w="4333875"/>
              </a:tblGrid>
              <a:tr h="45157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Change 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Change observed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</a:tr>
              <a:tr h="111965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Main</a:t>
                      </a:r>
                      <a:r>
                        <a:rPr lang="en-US" sz="2000" baseline="0" dirty="0" smtClean="0">
                          <a:latin typeface="+mj-lt"/>
                        </a:rPr>
                        <a:t> stream habitat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2000" dirty="0" smtClean="0">
                          <a:latin typeface="+mj-lt"/>
                        </a:rPr>
                        <a:t>mainstem primary channel habitat units increased from 158 pre-treatment to 202 post- treatment.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</a:tr>
              <a:tr h="78561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Scour Pools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2000" dirty="0" smtClean="0">
                          <a:latin typeface="+mj-lt"/>
                        </a:rPr>
                        <a:t>number of scour pools</a:t>
                      </a:r>
                      <a:r>
                        <a:rPr lang="en-US" sz="2000" dirty="0" smtClean="0">
                          <a:latin typeface="+mj-lt"/>
                        </a:rPr>
                        <a:t> increased</a:t>
                      </a:r>
                      <a:r>
                        <a:rPr lang="en-US" sz="2000" baseline="0" dirty="0" smtClean="0">
                          <a:latin typeface="+mj-lt"/>
                        </a:rPr>
                        <a:t> from</a:t>
                      </a:r>
                      <a:r>
                        <a:rPr sz="2000" dirty="0" smtClean="0">
                          <a:latin typeface="+mj-lt"/>
                        </a:rPr>
                        <a:t> (83 to 119) </a:t>
                      </a:r>
                    </a:p>
                  </a:txBody>
                  <a:tcPr/>
                </a:tc>
              </a:tr>
              <a:tr h="78561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Riffle habitats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j-lt"/>
                        </a:rPr>
                        <a:t>R</a:t>
                      </a:r>
                      <a:r>
                        <a:rPr sz="2000" dirty="0" smtClean="0">
                          <a:latin typeface="+mj-lt"/>
                        </a:rPr>
                        <a:t>iffle habitats</a:t>
                      </a:r>
                      <a:r>
                        <a:rPr lang="en-US" sz="2000" dirty="0" smtClean="0">
                          <a:latin typeface="+mj-lt"/>
                        </a:rPr>
                        <a:t> increased</a:t>
                      </a:r>
                      <a:r>
                        <a:rPr lang="en-US" sz="2000" baseline="0" dirty="0" smtClean="0">
                          <a:latin typeface="+mj-lt"/>
                        </a:rPr>
                        <a:t> from</a:t>
                      </a:r>
                      <a:r>
                        <a:rPr sz="2000" dirty="0" smtClean="0">
                          <a:latin typeface="+mj-lt"/>
                        </a:rPr>
                        <a:t> (63 to 79) </a:t>
                      </a:r>
                    </a:p>
                  </a:txBody>
                  <a:tcPr/>
                </a:tc>
              </a:tr>
              <a:tr h="111965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Winter</a:t>
                      </a:r>
                      <a:r>
                        <a:rPr lang="en-US" sz="2000" baseline="0" dirty="0" smtClean="0">
                          <a:latin typeface="+mj-lt"/>
                        </a:rPr>
                        <a:t> Coho carrying capacity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2000" dirty="0" smtClean="0">
                          <a:latin typeface="+mj-lt"/>
                        </a:rPr>
                        <a:t>The winter abundance has exhibited a steady increase with no indication of a ceiling in</a:t>
                      </a:r>
                      <a:r>
                        <a:rPr lang="en-US" sz="2000" dirty="0" smtClean="0">
                          <a:latin typeface="+mj-lt"/>
                        </a:rPr>
                        <a:t> capacity.</a:t>
                      </a:r>
                      <a:r>
                        <a:rPr sz="2000" dirty="0" smtClean="0">
                          <a:latin typeface="+mj-lt"/>
                        </a:rPr>
                        <a:t> 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533400"/>
            <a:ext cx="7851648" cy="1143000"/>
          </a:xfrm>
          <a:prstGeom prst="rect">
            <a:avLst/>
          </a:prstGeom>
        </p:spPr>
        <p:txBody>
          <a:bodyPr vert="horz" l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FF99"/>
                </a:solidFill>
                <a:latin typeface="+mj-lt"/>
                <a:ea typeface="+mj-ea"/>
                <a:cs typeface="+mj-cs"/>
              </a:rPr>
              <a:t>DISCUSSION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8600" y="1981200"/>
            <a:ext cx="8839200" cy="3581400"/>
          </a:xfrm>
          <a:prstGeom prst="rect">
            <a:avLst/>
          </a:prstGeom>
        </p:spPr>
        <p:txBody>
          <a:bodyPr vert="horz" anchor="t" anchorCtr="0">
            <a:noAutofit/>
          </a:bodyPr>
          <a:lstStyle/>
          <a:p>
            <a:pPr marL="274320" marR="0" lvl="0" indent="-27432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Most applied techniques are short term </a:t>
            </a:r>
          </a:p>
          <a:p>
            <a:pPr marL="274320" marR="0" lvl="0" indent="-27432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Outcomes not always certain</a:t>
            </a:r>
          </a:p>
          <a:p>
            <a:pPr marL="274320" marR="0" lvl="0" indent="-27432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Rarely seen to have immediate results</a:t>
            </a:r>
          </a:p>
          <a:p>
            <a:pPr marL="274320" marR="0" lvl="0" indent="-27432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Project may essentially disturb </a:t>
            </a:r>
            <a:r>
              <a:rPr lang="en-US" sz="3600" b="1" dirty="0">
                <a:solidFill>
                  <a:srgbClr val="FFFF99"/>
                </a:solidFill>
                <a:latin typeface="+mj-lt"/>
              </a:rPr>
              <a:t>r</a:t>
            </a: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iver system</a:t>
            </a:r>
          </a:p>
          <a:p>
            <a:pPr marL="274320" marR="0" lvl="0" indent="-27432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95000"/>
              <a:tabLst/>
              <a:defRPr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8969970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2752" y="2971800"/>
            <a:ext cx="7851648" cy="1143000"/>
          </a:xfrm>
          <a:prstGeom prst="rect">
            <a:avLst/>
          </a:prstGeom>
        </p:spPr>
        <p:txBody>
          <a:bodyPr vert="horz" lIns="0" rIns="0" bIns="0" anchor="ctr" anchorCtr="1">
            <a:noAutofit/>
          </a:bodyPr>
          <a:lstStyle/>
          <a:p>
            <a:pPr marL="274320" lvl="0" indent="-274320" algn="ctr">
              <a:spcBef>
                <a:spcPts val="600"/>
              </a:spcBef>
              <a:buClr>
                <a:srgbClr val="FFFF00"/>
              </a:buClr>
              <a:buSzPct val="95000"/>
              <a:defRPr/>
            </a:pPr>
            <a:r>
              <a:rPr lang="en-US" sz="5400" b="1" dirty="0" smtClean="0">
                <a:solidFill>
                  <a:srgbClr val="FFFF99"/>
                </a:solidFill>
                <a:latin typeface="+mj-lt"/>
              </a:rPr>
              <a:t>RIVER RESTORATION</a:t>
            </a:r>
          </a:p>
          <a:p>
            <a:pPr marL="274320" lvl="0" indent="-274320" algn="ctr">
              <a:spcBef>
                <a:spcPts val="600"/>
              </a:spcBef>
              <a:buClr>
                <a:srgbClr val="FFFF00"/>
              </a:buClr>
              <a:buSzPct val="95000"/>
              <a:defRPr/>
            </a:pPr>
            <a:r>
              <a:rPr lang="en-US" sz="5400" b="1" dirty="0" smtClean="0">
                <a:solidFill>
                  <a:srgbClr val="FFFF99"/>
                </a:solidFill>
                <a:latin typeface="+mj-lt"/>
              </a:rPr>
              <a:t>TECHNIQUES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381000"/>
            <a:ext cx="9144000" cy="1143000"/>
          </a:xfrm>
          <a:prstGeom prst="rect">
            <a:avLst/>
          </a:prstGeom>
        </p:spPr>
        <p:txBody>
          <a:bodyPr vert="horz" l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smtClean="0">
                <a:solidFill>
                  <a:srgbClr val="FFFF99"/>
                </a:solidFill>
                <a:latin typeface="+mj-lt"/>
                <a:ea typeface="+mj-ea"/>
                <a:cs typeface="+mj-cs"/>
              </a:rPr>
              <a:t>Summary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33400" y="1371600"/>
            <a:ext cx="8153400" cy="5181600"/>
          </a:xfrm>
          <a:prstGeom prst="rect">
            <a:avLst/>
          </a:prstGeom>
        </p:spPr>
        <p:txBody>
          <a:bodyPr vert="horz" anchor="t" anchorCtr="0">
            <a:noAutofit/>
          </a:bodyPr>
          <a:lstStyle/>
          <a:p>
            <a:pPr marL="274320" marR="0" lvl="0" indent="-27432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River restoration techniques</a:t>
            </a:r>
          </a:p>
          <a:p>
            <a:pPr marL="731520" lvl="1" indent="-274320">
              <a:spcBef>
                <a:spcPts val="600"/>
              </a:spcBef>
              <a:buClr>
                <a:srgbClr val="FFFF00"/>
              </a:buClr>
              <a:buSzPct val="95000"/>
              <a:buFont typeface="Wingdings" pitchFamily="2" charset="2"/>
              <a:buChar char="§"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In-stream restoration</a:t>
            </a:r>
          </a:p>
          <a:p>
            <a:pPr marL="731520" lvl="1" indent="-274320">
              <a:spcBef>
                <a:spcPts val="600"/>
              </a:spcBef>
              <a:buClr>
                <a:srgbClr val="FFFF00"/>
              </a:buClr>
              <a:buSzPct val="95000"/>
              <a:buFont typeface="Wingdings" pitchFamily="2" charset="2"/>
              <a:buChar char="§"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Channel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modification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techniques</a:t>
            </a:r>
          </a:p>
          <a:p>
            <a:pPr marL="274320" marR="0" lvl="0" indent="-27432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Large wood debris (trapped and placed)</a:t>
            </a:r>
          </a:p>
          <a:p>
            <a:pPr marL="274320" marR="0" lvl="0" indent="-27432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Uses natural materials and processes</a:t>
            </a:r>
          </a:p>
          <a:p>
            <a:pPr marL="274320" marR="0" lvl="0" indent="-27432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Habitat forming</a:t>
            </a:r>
          </a:p>
          <a:p>
            <a:pPr marL="274320" marR="0" lvl="0" indent="-27432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Creates channel complexity</a:t>
            </a:r>
          </a:p>
          <a:p>
            <a:pPr marR="0" lvl="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95000"/>
              <a:tabLst/>
              <a:defRPr/>
            </a:pPr>
            <a:endParaRPr lang="en-US" b="1" dirty="0" smtClean="0">
              <a:solidFill>
                <a:srgbClr val="FFFF99"/>
              </a:solidFill>
              <a:latin typeface="+mj-lt"/>
            </a:endParaRPr>
          </a:p>
          <a:p>
            <a:pPr marR="0" lvl="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95000"/>
              <a:tabLst/>
              <a:defRPr/>
            </a:pPr>
            <a:r>
              <a:rPr lang="en-US" sz="3600" b="1" i="1" dirty="0" smtClean="0">
                <a:solidFill>
                  <a:srgbClr val="FFFF99"/>
                </a:solidFill>
                <a:latin typeface="+mj-lt"/>
              </a:rPr>
              <a:t>     River </a:t>
            </a:r>
            <a:r>
              <a:rPr lang="en-US" sz="3600" b="1" i="1" dirty="0">
                <a:solidFill>
                  <a:srgbClr val="FFFF99"/>
                </a:solidFill>
                <a:latin typeface="+mj-lt"/>
              </a:rPr>
              <a:t>R</a:t>
            </a:r>
            <a:r>
              <a:rPr lang="en-US" sz="3600" b="1" i="1" dirty="0" smtClean="0">
                <a:solidFill>
                  <a:srgbClr val="FFFF99"/>
                </a:solidFill>
                <a:latin typeface="+mj-lt"/>
              </a:rPr>
              <a:t>estoration is “Habit” Forming 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5536" y="533400"/>
            <a:ext cx="9159536" cy="914400"/>
          </a:xfrm>
          <a:prstGeom prst="rect">
            <a:avLst/>
          </a:prstGeom>
        </p:spPr>
        <p:txBody>
          <a:bodyPr vert="horz" l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dirty="0" smtClean="0">
                <a:ln>
                  <a:noFill/>
                </a:ln>
                <a:solidFill>
                  <a:srgbClr val="FFFF99"/>
                </a:solidFill>
                <a:uLnTx/>
                <a:uFillTx/>
                <a:latin typeface="+mj-lt"/>
                <a:ea typeface="+mj-ea"/>
                <a:cs typeface="+mj-cs"/>
              </a:rPr>
              <a:t>In-Stream </a:t>
            </a:r>
            <a:r>
              <a:rPr lang="en-US" sz="4800" b="1" dirty="0">
                <a:solidFill>
                  <a:srgbClr val="FFFF99"/>
                </a:solidFill>
                <a:latin typeface="+mj-lt"/>
                <a:ea typeface="+mj-ea"/>
                <a:cs typeface="+mj-cs"/>
              </a:rPr>
              <a:t>T</a:t>
            </a:r>
            <a:r>
              <a:rPr kumimoji="0" lang="en-US" sz="4800" b="1" i="0" u="none" strike="noStrike" kern="1200" cap="none" spc="0" normalizeH="0" baseline="0" dirty="0" smtClean="0">
                <a:ln>
                  <a:noFill/>
                </a:ln>
                <a:solidFill>
                  <a:srgbClr val="FFFF99"/>
                </a:solidFill>
                <a:uLnTx/>
                <a:uFillTx/>
                <a:latin typeface="+mj-lt"/>
                <a:ea typeface="+mj-ea"/>
                <a:cs typeface="+mj-cs"/>
              </a:rPr>
              <a:t>echniques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-15536" y="1295400"/>
            <a:ext cx="5882936" cy="5638800"/>
          </a:xfrm>
          <a:prstGeom prst="rect">
            <a:avLst/>
          </a:prstGeom>
        </p:spPr>
        <p:txBody>
          <a:bodyPr vert="horz" anchor="t" anchorCtr="0">
            <a:noAutofit/>
          </a:bodyPr>
          <a:lstStyle/>
          <a:p>
            <a:pPr marL="274320" marR="0" lvl="0" indent="-27432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500" b="1" dirty="0" smtClean="0">
                <a:solidFill>
                  <a:srgbClr val="FFFF99"/>
                </a:solidFill>
                <a:latin typeface="+mj-lt"/>
              </a:rPr>
              <a:t>In stream habitat restoration includes:</a:t>
            </a:r>
          </a:p>
          <a:p>
            <a:pPr marL="731520" lvl="1" indent="-274320">
              <a:spcBef>
                <a:spcPts val="600"/>
              </a:spcBef>
              <a:buClr>
                <a:srgbClr val="FFFF00"/>
              </a:buClr>
              <a:buSzPct val="95000"/>
              <a:buFont typeface="Wingdings" pitchFamily="2" charset="2"/>
              <a:buChar char="§"/>
            </a:pPr>
            <a:r>
              <a:rPr lang="en-US" sz="3000" b="1" dirty="0" smtClean="0">
                <a:solidFill>
                  <a:srgbClr val="FFFF99"/>
                </a:solidFill>
                <a:latin typeface="+mj-lt"/>
              </a:rPr>
              <a:t>Addition of spawning gravels</a:t>
            </a:r>
          </a:p>
          <a:p>
            <a:pPr marL="731520" lvl="1" indent="-274320">
              <a:spcBef>
                <a:spcPts val="600"/>
              </a:spcBef>
              <a:buClr>
                <a:srgbClr val="FFFF00"/>
              </a:buClr>
              <a:buSzPct val="95000"/>
              <a:buFont typeface="Wingdings" pitchFamily="2" charset="2"/>
              <a:buChar char="§"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j-lt"/>
              </a:rPr>
              <a:t>Boulder placement</a:t>
            </a:r>
          </a:p>
          <a:p>
            <a:pPr marL="274320" marR="0" lvl="0" indent="-27432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500" b="1" dirty="0" smtClean="0">
                <a:solidFill>
                  <a:srgbClr val="FFFF99"/>
                </a:solidFill>
                <a:latin typeface="+mj-lt"/>
              </a:rPr>
              <a:t>Nutrient Enrichment:</a:t>
            </a:r>
          </a:p>
          <a:p>
            <a:pPr marL="731520" lvl="1" indent="-274320">
              <a:spcBef>
                <a:spcPts val="600"/>
              </a:spcBef>
              <a:buClr>
                <a:srgbClr val="FFFF00"/>
              </a:buClr>
              <a:buSzPct val="95000"/>
              <a:buFont typeface="Wingdings" charset="2"/>
              <a:buChar char="§"/>
              <a:defRPr/>
            </a:pPr>
            <a:r>
              <a:rPr lang="en-US" sz="3000" b="1" dirty="0" smtClean="0">
                <a:solidFill>
                  <a:srgbClr val="FFFF99"/>
                </a:solidFill>
                <a:latin typeface="+mj-lt"/>
              </a:rPr>
              <a:t>Addition of inorganic N and P</a:t>
            </a:r>
          </a:p>
          <a:p>
            <a:pPr marL="731520" lvl="1" indent="-274320">
              <a:spcBef>
                <a:spcPts val="600"/>
              </a:spcBef>
              <a:buClr>
                <a:srgbClr val="FFFF00"/>
              </a:buClr>
              <a:buSzPct val="95000"/>
              <a:buFont typeface="Wingdings" charset="2"/>
              <a:buChar char="§"/>
              <a:defRPr/>
            </a:pPr>
            <a:r>
              <a:rPr lang="en-US" sz="3000" b="1" dirty="0" smtClean="0">
                <a:solidFill>
                  <a:srgbClr val="FFFF99"/>
                </a:solidFill>
                <a:latin typeface="+mj-lt"/>
              </a:rPr>
              <a:t>Distribution of salmon carcasses  </a:t>
            </a:r>
          </a:p>
          <a:p>
            <a:pPr marL="274320" marR="0" lvl="0" indent="-27432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3500" b="1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1027" name="Picture 3" descr="C:\Users\equiles12\Desktop\540785330818b.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8089" y="4040725"/>
            <a:ext cx="3124200" cy="243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80500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7324" y="1524000"/>
            <a:ext cx="310496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686800" cy="914400"/>
          </a:xfrm>
          <a:prstGeom prst="rect">
            <a:avLst/>
          </a:prstGeom>
        </p:spPr>
        <p:txBody>
          <a:bodyPr vert="horz" l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dirty="0" smtClean="0">
                <a:ln>
                  <a:noFill/>
                </a:ln>
                <a:solidFill>
                  <a:srgbClr val="FFFF99"/>
                </a:solidFill>
                <a:uLnTx/>
                <a:uFillTx/>
                <a:latin typeface="+mj-lt"/>
                <a:ea typeface="+mj-ea"/>
                <a:cs typeface="+mj-cs"/>
              </a:rPr>
              <a:t>In-Stream </a:t>
            </a:r>
            <a:r>
              <a:rPr lang="en-US" sz="4800" b="1" dirty="0">
                <a:solidFill>
                  <a:srgbClr val="FFFF99"/>
                </a:solidFill>
                <a:latin typeface="+mj-lt"/>
                <a:ea typeface="+mj-ea"/>
                <a:cs typeface="+mj-cs"/>
              </a:rPr>
              <a:t>T</a:t>
            </a:r>
            <a:r>
              <a:rPr kumimoji="0" lang="en-US" sz="4800" b="1" i="0" u="none" strike="noStrike" kern="1200" cap="none" spc="0" normalizeH="0" baseline="0" dirty="0" smtClean="0">
                <a:ln>
                  <a:noFill/>
                </a:ln>
                <a:solidFill>
                  <a:srgbClr val="FFFF99"/>
                </a:solidFill>
                <a:uLnTx/>
                <a:uFillTx/>
                <a:latin typeface="+mj-lt"/>
                <a:ea typeface="+mj-ea"/>
                <a:cs typeface="+mj-cs"/>
              </a:rPr>
              <a:t>echniques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1219200"/>
            <a:ext cx="9144000" cy="5638800"/>
          </a:xfrm>
          <a:prstGeom prst="rect">
            <a:avLst/>
          </a:prstGeom>
        </p:spPr>
        <p:txBody>
          <a:bodyPr vert="horz" anchor="t" anchorCtr="0">
            <a:noAutofit/>
          </a:bodyPr>
          <a:lstStyle/>
          <a:p>
            <a:pPr marL="274320" marR="0" lvl="0" indent="-27432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Artificial Structures</a:t>
            </a:r>
          </a:p>
          <a:p>
            <a:pPr marL="731520" lvl="1" indent="-274320">
              <a:spcBef>
                <a:spcPts val="600"/>
              </a:spcBef>
              <a:buClr>
                <a:srgbClr val="FFFF00"/>
              </a:buClr>
              <a:buSzPct val="95000"/>
              <a:buFont typeface="Wingdings" pitchFamily="2" charset="2"/>
              <a:buChar char="§"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Weirs (bank protection, </a:t>
            </a:r>
            <a:r>
              <a:rPr lang="en-US" sz="3600" b="1" dirty="0">
                <a:solidFill>
                  <a:srgbClr val="FFFF99"/>
                </a:solidFill>
                <a:latin typeface="+mj-lt"/>
              </a:rPr>
              <a:t>c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hannel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stability)</a:t>
            </a:r>
          </a:p>
          <a:p>
            <a:pPr marL="731520" lvl="1" indent="-274320">
              <a:spcBef>
                <a:spcPts val="600"/>
              </a:spcBef>
              <a:buClr>
                <a:srgbClr val="FFFF00"/>
              </a:buClr>
              <a:buSzPct val="95000"/>
              <a:buFont typeface="Wingdings" pitchFamily="2" charset="2"/>
              <a:buChar char="§"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Wire Gabions (bank stabilization, silt filtration)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95000"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6" name="Picture 5" descr="Screen Shot 2015-05-12 at 7.15.01 PM.png"/>
          <p:cNvPicPr>
            <a:picLocks noChangeAspect="1"/>
          </p:cNvPicPr>
          <p:nvPr/>
        </p:nvPicPr>
        <p:blipFill>
          <a:blip r:embed="rId2" cstate="print"/>
          <a:srcRect l="13773" t="29663" r="15477"/>
          <a:stretch>
            <a:fillRect/>
          </a:stretch>
        </p:blipFill>
        <p:spPr bwMode="auto">
          <a:xfrm>
            <a:off x="600298" y="3810001"/>
            <a:ext cx="3532550" cy="2895600"/>
          </a:xfrm>
          <a:prstGeom prst="rect">
            <a:avLst/>
          </a:prstGeom>
          <a:solidFill>
            <a:schemeClr val="accent1"/>
          </a:solidFill>
          <a:ln w="158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0" name="Picture 2" descr="C:\Users\equiles12\Desktop\Gabion-Basket-Retaining-Wall-Crate-Diagram-3D-Wire-Mesh-Rock-Fill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399" y="3810001"/>
            <a:ext cx="3368737" cy="2895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40620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524000" y="76200"/>
            <a:ext cx="5867400" cy="6705600"/>
            <a:chOff x="2057400" y="152400"/>
            <a:chExt cx="4572000" cy="6172200"/>
          </a:xfrm>
        </p:grpSpPr>
        <p:pic>
          <p:nvPicPr>
            <p:cNvPr id="13" name="Picture 8" descr="BCLUSTsm.jpg"/>
            <p:cNvPicPr>
              <a:picLocks noChangeAspect="1"/>
            </p:cNvPicPr>
            <p:nvPr/>
          </p:nvPicPr>
          <p:blipFill>
            <a:blip r:embed="rId2" cstate="print"/>
            <a:srcRect l="3333" t="2400" r="3333" b="2790"/>
            <a:stretch>
              <a:fillRect/>
            </a:stretch>
          </p:blipFill>
          <p:spPr bwMode="auto">
            <a:xfrm>
              <a:off x="2057400" y="152400"/>
              <a:ext cx="4267200" cy="601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17"/>
            <p:cNvSpPr/>
            <p:nvPr/>
          </p:nvSpPr>
          <p:spPr>
            <a:xfrm>
              <a:off x="4114800" y="5334000"/>
              <a:ext cx="2514600" cy="990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ubtitle 2"/>
          <p:cNvSpPr txBox="1">
            <a:spLocks/>
          </p:cNvSpPr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txBody>
          <a:bodyPr vert="horz" wrap="square" anchor="t" anchorCtr="0">
            <a:noAutofit/>
          </a:bodyPr>
          <a:lstStyle/>
          <a:p>
            <a:pPr marL="274320" marR="0" lvl="0" indent="-27432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95000"/>
              <a:tabLst/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+mj-lt"/>
              </a:rPr>
              <a:t>Example of boulder placement to create channel roughness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" name="Subtitle 2"/>
          <p:cNvSpPr txBox="1">
            <a:spLocks/>
          </p:cNvSpPr>
          <p:nvPr/>
        </p:nvSpPr>
        <p:spPr>
          <a:xfrm>
            <a:off x="0" y="6400800"/>
            <a:ext cx="9144000" cy="457200"/>
          </a:xfrm>
          <a:prstGeom prst="rect">
            <a:avLst/>
          </a:prstGeom>
        </p:spPr>
        <p:txBody>
          <a:bodyPr vert="horz" wrap="square" anchor="t" anchorCtr="0">
            <a:noAutofit/>
          </a:bodyPr>
          <a:lstStyle/>
          <a:p>
            <a:pPr marL="274320" marR="0" lvl="0" indent="-27432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95000"/>
              <a:tabLst/>
              <a:defRPr/>
            </a:pPr>
            <a:r>
              <a:rPr lang="en-US" sz="2600" b="1" dirty="0" smtClean="0">
                <a:solidFill>
                  <a:srgbClr val="FFFF99"/>
                </a:solidFill>
                <a:latin typeface="+mj-lt"/>
              </a:rPr>
              <a:t>Example artificial structures- porous weir</a:t>
            </a:r>
          </a:p>
        </p:txBody>
      </p:sp>
      <p:pic>
        <p:nvPicPr>
          <p:cNvPr id="8" name="Picture 5" descr="Screen Shot 2015-05-12 at 7.19.48 PM.png"/>
          <p:cNvPicPr>
            <a:picLocks noChangeAspect="1"/>
          </p:cNvPicPr>
          <p:nvPr/>
        </p:nvPicPr>
        <p:blipFill>
          <a:blip r:embed="rId2" cstate="print"/>
          <a:srcRect t="1111" b="5333"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ubtitle 2"/>
          <p:cNvSpPr txBox="1">
            <a:spLocks/>
          </p:cNvSpPr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txBody>
          <a:bodyPr vert="horz" wrap="square" anchor="t" anchorCtr="0">
            <a:noAutofit/>
          </a:bodyPr>
          <a:lstStyle/>
          <a:p>
            <a:pPr marL="274320" marR="0" lvl="0" indent="-27432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95000"/>
              <a:tabLst/>
              <a:defRPr/>
            </a:pPr>
            <a:r>
              <a:rPr lang="en-US" sz="2600" b="1" dirty="0" smtClean="0">
                <a:solidFill>
                  <a:srgbClr val="FFFF99"/>
                </a:solidFill>
                <a:latin typeface="+mj-lt"/>
              </a:rPr>
              <a:t>Example artificial structures- rip </a:t>
            </a:r>
            <a:r>
              <a:rPr lang="en-US" sz="2600" b="1" dirty="0">
                <a:solidFill>
                  <a:srgbClr val="FFFF99"/>
                </a:solidFill>
                <a:latin typeface="+mj-lt"/>
              </a:rPr>
              <a:t>r</a:t>
            </a:r>
            <a:r>
              <a:rPr lang="en-US" sz="2600" b="1" dirty="0" smtClean="0">
                <a:solidFill>
                  <a:srgbClr val="FFFF99"/>
                </a:solidFill>
                <a:latin typeface="+mj-lt"/>
              </a:rPr>
              <a:t>ap </a:t>
            </a:r>
            <a:r>
              <a:rPr lang="en-US" sz="2600" b="1" dirty="0">
                <a:solidFill>
                  <a:srgbClr val="FFFF99"/>
                </a:solidFill>
                <a:latin typeface="+mj-lt"/>
              </a:rPr>
              <a:t>g</a:t>
            </a:r>
            <a:r>
              <a:rPr lang="en-US" sz="2600" b="1" dirty="0" smtClean="0">
                <a:solidFill>
                  <a:srgbClr val="FFFF99"/>
                </a:solidFill>
                <a:latin typeface="+mj-lt"/>
              </a:rPr>
              <a:t>abion</a:t>
            </a:r>
          </a:p>
        </p:txBody>
      </p:sp>
      <p:pic>
        <p:nvPicPr>
          <p:cNvPr id="9" name="Picture 8" descr="gabion_used_for_erosion_contr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3892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05400" y="2362200"/>
            <a:ext cx="1229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Rip Rap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2971800" y="2895599"/>
            <a:ext cx="2743200" cy="5333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3810000" y="2895600"/>
            <a:ext cx="1905000" cy="1676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715000" y="2895600"/>
            <a:ext cx="12954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838200"/>
            <a:ext cx="9144000" cy="1143000"/>
          </a:xfrm>
          <a:prstGeom prst="rect">
            <a:avLst/>
          </a:prstGeom>
        </p:spPr>
        <p:txBody>
          <a:bodyPr vert="horz" l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smtClean="0">
                <a:solidFill>
                  <a:srgbClr val="FFFF99"/>
                </a:solidFill>
                <a:latin typeface="+mj-lt"/>
                <a:ea typeface="+mj-ea"/>
                <a:cs typeface="+mj-cs"/>
              </a:rPr>
              <a:t>Channel Modification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FF99"/>
                </a:solidFill>
                <a:latin typeface="+mj-lt"/>
                <a:ea typeface="+mj-ea"/>
                <a:cs typeface="+mj-cs"/>
              </a:rPr>
              <a:t>Techniques</a:t>
            </a:r>
            <a:endParaRPr lang="en-US" sz="4800" b="1" noProof="0" dirty="0" smtClean="0">
              <a:solidFill>
                <a:srgbClr val="FFFF9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209800"/>
            <a:ext cx="5943600" cy="3733800"/>
          </a:xfrm>
          <a:prstGeom prst="rect">
            <a:avLst/>
          </a:prstGeom>
        </p:spPr>
        <p:txBody>
          <a:bodyPr vert="horz" anchor="t" anchorCtr="0">
            <a:noAutofit/>
          </a:bodyPr>
          <a:lstStyle/>
          <a:p>
            <a:pPr>
              <a:spcBef>
                <a:spcPts val="600"/>
              </a:spcBef>
              <a:buClr>
                <a:srgbClr val="FFFF00"/>
              </a:buClr>
              <a:buSzPct val="95000"/>
              <a:defRPr/>
            </a:pPr>
            <a:endParaRPr lang="en-US" sz="3600" b="1" dirty="0" smtClean="0">
              <a:solidFill>
                <a:srgbClr val="FFFF99"/>
              </a:solidFill>
              <a:latin typeface="+mj-lt"/>
            </a:endParaRPr>
          </a:p>
          <a:p>
            <a:pPr marL="274320" indent="-274320">
              <a:spcBef>
                <a:spcPts val="600"/>
              </a:spcBef>
              <a:buClr>
                <a:srgbClr val="FFFF00"/>
              </a:buClr>
              <a:buSzPct val="95000"/>
              <a:buFont typeface="Wingdings 2"/>
              <a:buChar char=""/>
              <a:defRPr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Cross section change</a:t>
            </a:r>
          </a:p>
          <a:p>
            <a:pPr marL="274320" indent="-274320">
              <a:spcBef>
                <a:spcPts val="600"/>
              </a:spcBef>
              <a:buClr>
                <a:srgbClr val="FFFF00"/>
              </a:buClr>
              <a:buSzPct val="95000"/>
              <a:buFont typeface="Wingdings 2"/>
              <a:buChar char=""/>
              <a:defRPr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Bank reconstruction</a:t>
            </a:r>
          </a:p>
          <a:p>
            <a:pPr marL="274320" indent="-274320">
              <a:spcBef>
                <a:spcPts val="600"/>
              </a:spcBef>
              <a:buClr>
                <a:srgbClr val="FFFF00"/>
              </a:buClr>
              <a:buSzPct val="95000"/>
              <a:buFont typeface="Wingdings 2"/>
              <a:buChar char=""/>
              <a:defRPr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Altering channel profile</a:t>
            </a:r>
          </a:p>
          <a:p>
            <a:pPr marL="274320" indent="-274320">
              <a:spcBef>
                <a:spcPts val="600"/>
              </a:spcBef>
              <a:buClr>
                <a:srgbClr val="FFFF00"/>
              </a:buClr>
              <a:buSzPct val="95000"/>
              <a:buFont typeface="Wingdings 2"/>
              <a:buChar char=""/>
              <a:defRPr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Enhancing sediment transport</a:t>
            </a:r>
          </a:p>
        </p:txBody>
      </p:sp>
      <p:pic>
        <p:nvPicPr>
          <p:cNvPr id="6" name="Picture 6" descr="2103201375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419600"/>
            <a:ext cx="4114800" cy="224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4feb57dabc765.ima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209800"/>
            <a:ext cx="4114800" cy="201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1451</TotalTime>
  <Words>572</Words>
  <Application>Microsoft Office PowerPoint</Application>
  <PresentationFormat>On-screen Show (4:3)</PresentationFormat>
  <Paragraphs>131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Flow</vt:lpstr>
      <vt:lpstr>Channel Modification and Restoration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Process-based Principles for Restoring River Ecosystems</dc:title>
  <dc:creator>Ryan Johnson</dc:creator>
  <cp:lastModifiedBy>UCS</cp:lastModifiedBy>
  <cp:revision>173</cp:revision>
  <dcterms:created xsi:type="dcterms:W3CDTF">2015-05-27T09:31:34Z</dcterms:created>
  <dcterms:modified xsi:type="dcterms:W3CDTF">2015-05-28T18:35:16Z</dcterms:modified>
</cp:coreProperties>
</file>