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6" r:id="rId10"/>
    <p:sldId id="267" r:id="rId11"/>
    <p:sldId id="273" r:id="rId12"/>
    <p:sldId id="269" r:id="rId13"/>
    <p:sldId id="278" r:id="rId14"/>
    <p:sldId id="280" r:id="rId15"/>
    <p:sldId id="283" r:id="rId16"/>
    <p:sldId id="270" r:id="rId17"/>
    <p:sldId id="271" r:id="rId18"/>
    <p:sldId id="282" r:id="rId19"/>
    <p:sldId id="272" r:id="rId20"/>
    <p:sldId id="263" r:id="rId21"/>
    <p:sldId id="275" r:id="rId22"/>
    <p:sldId id="274" r:id="rId23"/>
    <p:sldId id="276" r:id="rId24"/>
    <p:sldId id="277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08757-3D8A-4151-8C95-8C14AAA83C85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D6F6F-116A-4117-B102-E1F57B080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63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D6F6F-116A-4117-B102-E1F57B0807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05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C04C17-0ADB-4CA3-84A9-678B5B6F5BB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901448-4DD7-48BE-8E93-824D77E966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Jq1U8JyHW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22098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>
                <a:solidFill>
                  <a:srgbClr val="FFFF99"/>
                </a:solidFill>
                <a:effectLst/>
              </a:rPr>
              <a:t>Salmonid Habitat as a Guiding Principle in River Restoration</a:t>
            </a:r>
            <a:endParaRPr lang="en-US" sz="4800" dirty="0">
              <a:solidFill>
                <a:srgbClr val="FFFF99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54696" cy="2514600"/>
          </a:xfrm>
        </p:spPr>
        <p:txBody>
          <a:bodyPr anchor="ctr" anchorCtr="1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Dylan Castle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Earth and Physical Science Department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Western Oregon University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Monmouth, Oregon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FFFF99"/>
                </a:solidFill>
                <a:latin typeface="+mj-lt"/>
              </a:rPr>
              <a:t>Email: dcastle11@wou.edu</a:t>
            </a:r>
            <a:endParaRPr lang="en-US" sz="2800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529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6" r="3889" b="4457"/>
          <a:stretch/>
        </p:blipFill>
        <p:spPr>
          <a:xfrm>
            <a:off x="85725" y="1454046"/>
            <a:ext cx="7762875" cy="5308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771" y="0"/>
            <a:ext cx="3676229" cy="22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1079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57800" y="1536442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5000"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99"/>
                </a:solidFill>
                <a:latin typeface="+mj-lt"/>
              </a:rPr>
              <a:t>Source of large woody debris (LWD)</a:t>
            </a:r>
          </a:p>
          <a:p>
            <a:pPr marL="914400" lvl="1" indent="-457200">
              <a:buSzPct val="90000"/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FFFF99"/>
                </a:solidFill>
                <a:latin typeface="+mj-lt"/>
              </a:rPr>
              <a:t>Increase channel 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roughness</a:t>
            </a:r>
            <a:endParaRPr lang="en-US" sz="3000" b="1" dirty="0">
              <a:solidFill>
                <a:srgbClr val="FFFF99"/>
              </a:solidFill>
              <a:latin typeface="+mj-lt"/>
            </a:endParaRPr>
          </a:p>
          <a:p>
            <a:pPr marL="914400" lvl="1" indent="-457200">
              <a:buSzPct val="90000"/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FFFF99"/>
                </a:solidFill>
                <a:latin typeface="+mj-lt"/>
              </a:rPr>
              <a:t>Provide refuges and covers during high flows</a:t>
            </a:r>
          </a:p>
          <a:p>
            <a:pPr marL="914400" lvl="1" indent="-457200">
              <a:buSzPct val="90000"/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rgbClr val="FFFF99"/>
                </a:solidFill>
                <a:latin typeface="+mj-lt"/>
              </a:rPr>
              <a:t>Retain gravel</a:t>
            </a:r>
          </a:p>
        </p:txBody>
      </p:sp>
      <p:pic>
        <p:nvPicPr>
          <p:cNvPr id="6" name="Picture 6" descr="Fortson-Re-connect-Photo-w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53" y="2133600"/>
            <a:ext cx="5683647" cy="42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33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99"/>
                </a:solidFill>
                <a:latin typeface="+mj-lt"/>
              </a:rPr>
              <a:t>Vegetation </a:t>
            </a:r>
            <a:r>
              <a:rPr lang="en-US" sz="4500" dirty="0" smtClean="0">
                <a:solidFill>
                  <a:srgbClr val="FFFF99"/>
                </a:solidFill>
                <a:latin typeface="+mj-lt"/>
              </a:rPr>
              <a:t>(Cont.)</a:t>
            </a:r>
            <a:endParaRPr lang="en-US" sz="4500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200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18498"/>
            <a:ext cx="9296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Vegetation helps to limit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sediment loading </a:t>
            </a: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of rivers </a:t>
            </a:r>
            <a:endParaRPr lang="en-US" sz="3200" b="1" dirty="0" smtClean="0">
              <a:solidFill>
                <a:srgbClr val="FFFF99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99"/>
              </a:solidFill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Clouds water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Covers spawning gravels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81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99"/>
                </a:solidFill>
                <a:latin typeface="+mj-lt"/>
              </a:rPr>
              <a:t>Vegetation </a:t>
            </a:r>
            <a:r>
              <a:rPr lang="en-US" sz="4500" dirty="0" smtClean="0">
                <a:solidFill>
                  <a:srgbClr val="FFFF99"/>
                </a:solidFill>
                <a:latin typeface="+mj-lt"/>
              </a:rPr>
              <a:t>(Cont.)</a:t>
            </a:r>
            <a:endParaRPr lang="en-US" sz="4500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338248"/>
            <a:ext cx="5257800" cy="34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598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northwestsalmon.org/wp-content/uploads/2014/10/redd_diagr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93794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Gravel and Sediment: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389120"/>
          </a:xfrm>
        </p:spPr>
        <p:txBody>
          <a:bodyPr/>
          <a:lstStyle/>
          <a:p>
            <a:pPr>
              <a:buClrTx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Specific gravel for spawning</a:t>
            </a:r>
          </a:p>
          <a:p>
            <a:pPr>
              <a:buClrTx/>
            </a:pPr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Redds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(nests) are formed from gravel</a:t>
            </a:r>
          </a:p>
          <a:p>
            <a:pPr>
              <a:buClr>
                <a:srgbClr val="FFFF99"/>
              </a:buClr>
            </a:pP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647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Gravel and Sediment </a:t>
            </a:r>
            <a:r>
              <a:rPr lang="en-US" sz="4500" dirty="0" smtClean="0">
                <a:solidFill>
                  <a:srgbClr val="FFFF99"/>
                </a:solidFill>
              </a:rPr>
              <a:t>(Cont.)</a:t>
            </a:r>
            <a:endParaRPr lang="en-US" sz="4500" dirty="0">
              <a:solidFill>
                <a:srgbClr val="FFFF99"/>
              </a:solidFill>
            </a:endParaRPr>
          </a:p>
        </p:txBody>
      </p:sp>
      <p:pic>
        <p:nvPicPr>
          <p:cNvPr id="7" name="Content Placeholder 6" descr="http://1.bp.blogspot.com/_YLJeS5gP7r4/SvJyzWVjs6I/AAAAAAAAAA8/Lv-gS78LltQ/s1600/2009-10-04--6876_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 descr="http://www.goldprospectors.org/Portals/0/EasyGalleryImages/1/91/1GPAASalmonIllustr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61818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4800600"/>
            <a:ext cx="8763000" cy="1905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  <a:latin typeface="+mj-lt"/>
            </a:endParaRPr>
          </a:p>
          <a:p>
            <a:endParaRPr lang="en-US" sz="30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6200" y="5410200"/>
            <a:ext cx="7848600" cy="1295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99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Fine sediments cover spawning gravels</a:t>
            </a:r>
          </a:p>
          <a:p>
            <a:pPr>
              <a:buClr>
                <a:srgbClr val="FFFF99"/>
              </a:buClr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Large sediment does not allow for spawning</a:t>
            </a: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  <a:latin typeface="+mj-lt"/>
            </a:endParaRPr>
          </a:p>
          <a:p>
            <a:endParaRPr lang="en-US" sz="3000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555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Soil Erosion and Sedimentation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953000"/>
          </a:xfrm>
        </p:spPr>
        <p:txBody>
          <a:bodyPr>
            <a:noAutofit/>
          </a:bodyPr>
          <a:lstStyle/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Humans have little control over natural sedimentation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Organisms adapt to local sedimentation rates</a:t>
            </a:r>
          </a:p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Can only control human-induced sedimentation</a:t>
            </a:r>
          </a:p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Some sources of Sediment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Road/Slope instability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Surface erosion from crop, range, and urban use</a:t>
            </a:r>
          </a:p>
        </p:txBody>
      </p:sp>
    </p:spTree>
    <p:extLst>
      <p:ext uri="{BB962C8B-B14F-4D97-AF65-F5344CB8AC3E}">
        <p14:creationId xmlns:p14="http://schemas.microsoft.com/office/powerpoint/2010/main" xmlns="" val="10203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64" y="1295400"/>
            <a:ext cx="5035236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57200"/>
            <a:ext cx="48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FF99"/>
                </a:solidFill>
                <a:latin typeface="+mj-lt"/>
              </a:rPr>
              <a:t>Side Channels:</a:t>
            </a:r>
            <a:endParaRPr lang="en-US" sz="5000" b="1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87636" y="1165086"/>
            <a:ext cx="3956364" cy="5540514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Chinook (King)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FF99"/>
                </a:solidFill>
                <a:latin typeface="+mj-lt"/>
              </a:rPr>
              <a:t>Spawn in large main channels</a:t>
            </a:r>
          </a:p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Coho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FF99"/>
                </a:solidFill>
                <a:latin typeface="+mj-lt"/>
              </a:rPr>
              <a:t>Spawn in small, low-gradient tributaries</a:t>
            </a:r>
          </a:p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Sockeye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FF99"/>
                </a:solidFill>
                <a:latin typeface="+mj-lt"/>
              </a:rPr>
              <a:t>Spawn in lakes</a:t>
            </a:r>
          </a:p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Steelhead and Trout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700" b="1" dirty="0" smtClean="0">
                <a:solidFill>
                  <a:srgbClr val="FFFF99"/>
                </a:solidFill>
                <a:latin typeface="+mj-lt"/>
              </a:rPr>
              <a:t>Spawn in tributaries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949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6019800" cy="780288"/>
          </a:xfrm>
        </p:spPr>
        <p:txBody>
          <a:bodyPr>
            <a:normAutofit fontScale="90000"/>
          </a:bodyPr>
          <a:lstStyle/>
          <a:p>
            <a:r>
              <a:rPr lang="en-US" sz="5600" b="1" dirty="0" smtClean="0">
                <a:solidFill>
                  <a:srgbClr val="FFFF99"/>
                </a:solidFill>
              </a:rPr>
              <a:t>Side Channels </a:t>
            </a:r>
            <a:r>
              <a:rPr lang="en-US" dirty="0" smtClean="0">
                <a:solidFill>
                  <a:srgbClr val="FFFF99"/>
                </a:solidFill>
              </a:rPr>
              <a:t>(Cont.)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3276600" cy="4724400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Vegetation Diversity</a:t>
            </a:r>
          </a:p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Insect Reproduction</a:t>
            </a:r>
          </a:p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Amphibian Habitat</a:t>
            </a:r>
          </a:p>
          <a:p>
            <a:pPr>
              <a:buClr>
                <a:srgbClr val="FFFF99"/>
              </a:buClr>
            </a:pPr>
            <a:endParaRPr lang="en-US" sz="3000" b="1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99"/>
              </a:buClr>
            </a:pPr>
            <a:r>
              <a:rPr lang="en-US" sz="3000" b="1" dirty="0">
                <a:solidFill>
                  <a:srgbClr val="FFFF99"/>
                </a:solidFill>
                <a:latin typeface="+mj-lt"/>
              </a:rPr>
              <a:t>Bird reproduction and foraging</a:t>
            </a: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  <a:latin typeface="+mj-lt"/>
            </a:endParaRPr>
          </a:p>
          <a:p>
            <a:endParaRPr lang="en-US" sz="3000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1026" name="Picture 2" descr="C:\Users\dcastle11\Desktop\SideChann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2890" y="1295400"/>
            <a:ext cx="632491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600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8229600" cy="1008888"/>
          </a:xfrm>
        </p:spPr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</a:rPr>
              <a:t>Wetlands: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Provide 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variety 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of important functions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Water quality improvement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Assimilate nutrients and filter toxins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FF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Flood attenuation and </a:t>
            </a:r>
            <a:r>
              <a:rPr lang="en-US" sz="3000" b="1" dirty="0" err="1" smtClean="0">
                <a:solidFill>
                  <a:srgbClr val="FFFF99"/>
                </a:solidFill>
                <a:latin typeface="+mj-lt"/>
              </a:rPr>
              <a:t>desynchronization</a:t>
            </a:r>
            <a:endParaRPr lang="en-US" sz="3000" b="1" dirty="0" smtClean="0">
              <a:solidFill>
                <a:srgbClr val="FFFF99"/>
              </a:solidFill>
              <a:latin typeface="+mj-lt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S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tore 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water 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and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 delays 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runoff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FF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Groundwater recharge and discharge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Recharge 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aquifers </a:t>
            </a:r>
            <a:endParaRPr lang="en-US" sz="3000" b="1" dirty="0" smtClean="0">
              <a:solidFill>
                <a:srgbClr val="FFFF99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Fish and wildlife </a:t>
            </a:r>
          </a:p>
          <a:p>
            <a:pPr lvl="2">
              <a:lnSpc>
                <a:spcPct val="110000"/>
              </a:lnSpc>
              <a:spcBef>
                <a:spcPts val="1200"/>
              </a:spcBef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Provide food and habitat </a:t>
            </a:r>
            <a:endParaRPr lang="en-US" sz="3000" b="1" dirty="0">
              <a:solidFill>
                <a:srgbClr val="FFFF99"/>
              </a:solidFill>
              <a:latin typeface="+mj-lt"/>
            </a:endParaRPr>
          </a:p>
          <a:p>
            <a:pPr lvl="1"/>
            <a:endParaRPr lang="en-US" b="1" dirty="0"/>
          </a:p>
        </p:txBody>
      </p:sp>
      <p:pic>
        <p:nvPicPr>
          <p:cNvPr id="4" name="Picture 2" descr="fluvial44"/>
          <p:cNvPicPr>
            <a:picLocks noChangeAspect="1" noChangeArrowheads="1"/>
          </p:cNvPicPr>
          <p:nvPr/>
        </p:nvPicPr>
        <p:blipFill>
          <a:blip r:embed="rId2" cstate="print"/>
          <a:srcRect t="28552"/>
          <a:stretch>
            <a:fillRect/>
          </a:stretch>
        </p:blipFill>
        <p:spPr bwMode="auto">
          <a:xfrm>
            <a:off x="5029200" y="4621696"/>
            <a:ext cx="4038600" cy="193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kingcounty.gov/~/media/environment/watersheds/central_puget_sound/nearshore_environments/LgRiver_Mouth_Salmon.ashx?la=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519" y="914401"/>
            <a:ext cx="8062081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76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Outline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2104" y="1752600"/>
            <a:ext cx="7854696" cy="4572000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4000" b="1" dirty="0" smtClean="0">
                <a:solidFill>
                  <a:srgbClr val="FFFF99"/>
                </a:solidFill>
                <a:latin typeface="+mj-lt"/>
              </a:rPr>
              <a:t>Introduction</a:t>
            </a:r>
          </a:p>
          <a:p>
            <a:pPr marL="1028700" lvl="1" indent="-571500">
              <a:spcBef>
                <a:spcPts val="600"/>
              </a:spcBef>
              <a:buClr>
                <a:srgbClr val="FFFF00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n-US" sz="4000" b="1" dirty="0" smtClean="0">
                <a:solidFill>
                  <a:srgbClr val="FFFF99"/>
                </a:solidFill>
                <a:latin typeface="+mj-lt"/>
              </a:rPr>
              <a:t>Terminology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4000" b="1" dirty="0" smtClean="0">
                <a:solidFill>
                  <a:srgbClr val="FFFF99"/>
                </a:solidFill>
                <a:latin typeface="+mj-lt"/>
              </a:rPr>
              <a:t>Salmon as Restoration Indicators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4000" b="1" dirty="0" smtClean="0">
                <a:solidFill>
                  <a:srgbClr val="FFFF99"/>
                </a:solidFill>
                <a:latin typeface="+mj-lt"/>
              </a:rPr>
              <a:t>Constitution of Healthy Habitat</a:t>
            </a: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4000" b="1" dirty="0" smtClean="0">
                <a:solidFill>
                  <a:srgbClr val="FFFF99"/>
                </a:solidFill>
                <a:latin typeface="+mj-lt"/>
              </a:rPr>
              <a:t>River System Benefits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4000" b="1" dirty="0" smtClean="0">
                <a:solidFill>
                  <a:srgbClr val="FFFF99"/>
                </a:solidFill>
                <a:latin typeface="+mj-lt"/>
              </a:rPr>
              <a:t>Summary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667000"/>
            <a:ext cx="7086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FF99"/>
                </a:solidFill>
              </a:rPr>
              <a:t>RIVER SYSTEM BENEFITS</a:t>
            </a:r>
            <a:endParaRPr lang="en-US" sz="54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787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4244"/>
            <a:ext cx="8042276" cy="72735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N</a:t>
            </a:r>
            <a:r>
              <a:rPr b="1" dirty="0" smtClean="0">
                <a:solidFill>
                  <a:srgbClr val="FFFF99"/>
                </a:solidFill>
              </a:rPr>
              <a:t>utrient </a:t>
            </a:r>
            <a:r>
              <a:rPr lang="en-US" b="1" dirty="0" smtClean="0">
                <a:solidFill>
                  <a:srgbClr val="FFFF99"/>
                </a:solidFill>
              </a:rPr>
              <a:t>E</a:t>
            </a:r>
            <a:r>
              <a:rPr b="1" dirty="0" smtClean="0">
                <a:solidFill>
                  <a:srgbClr val="FFFF99"/>
                </a:solidFill>
              </a:rPr>
              <a:t>nrichment</a:t>
            </a:r>
            <a:r>
              <a:rPr lang="en-US" b="1" dirty="0" smtClean="0">
                <a:solidFill>
                  <a:srgbClr val="FFFF99"/>
                </a:solidFill>
              </a:rPr>
              <a:t>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900"/>
            <a:ext cx="4191000" cy="5105399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Salmon carcasses enrich the waters for juvenile salmon production</a:t>
            </a:r>
          </a:p>
          <a:p>
            <a:pPr>
              <a:buClr>
                <a:srgbClr val="FFFF99"/>
              </a:buClr>
            </a:pPr>
            <a:endParaRPr lang="en-US" sz="3000" b="1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99"/>
              </a:buClr>
            </a:pPr>
            <a:endParaRPr lang="en-US" sz="3000" b="1" dirty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99"/>
              </a:buClr>
            </a:pPr>
            <a:r>
              <a:rPr lang="en-US" sz="3000" b="1" dirty="0">
                <a:solidFill>
                  <a:srgbClr val="FFFF99"/>
                </a:solidFill>
                <a:latin typeface="+mj-lt"/>
              </a:rPr>
              <a:t>A</a:t>
            </a:r>
            <a:r>
              <a:rPr sz="3000" b="1" dirty="0" smtClean="0">
                <a:solidFill>
                  <a:srgbClr val="FFFF99"/>
                </a:solidFill>
                <a:latin typeface="+mj-lt"/>
              </a:rPr>
              <a:t>ddition of inorganic 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nitrogen</a:t>
            </a:r>
            <a:r>
              <a:rPr sz="3000" b="1" dirty="0" smtClean="0">
                <a:solidFill>
                  <a:srgbClr val="FFFF99"/>
                </a:solidFill>
                <a:latin typeface="+mj-lt"/>
              </a:rPr>
              <a:t> and </a:t>
            </a: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phosphorous</a:t>
            </a:r>
            <a:endParaRPr sz="3000" b="1" dirty="0" smtClean="0">
              <a:solidFill>
                <a:srgbClr val="FFFF99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13" name="Picture 12" descr="http://www.alaska-in-pictures.com/data/media/5/creek-spawning-salmon_4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379" y="2209800"/>
            <a:ext cx="506142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89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Benefits </a:t>
            </a:r>
            <a:r>
              <a:rPr lang="en-US" sz="4500" dirty="0" smtClean="0">
                <a:solidFill>
                  <a:srgbClr val="FFFF99"/>
                </a:solidFill>
              </a:rPr>
              <a:t>(Cont.)</a:t>
            </a:r>
            <a:endParaRPr lang="en-US" sz="45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28956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b="1" dirty="0" smtClean="0">
                <a:solidFill>
                  <a:srgbClr val="FFFF99"/>
                </a:solidFill>
                <a:latin typeface="+mj-lt"/>
              </a:rPr>
              <a:t>Average length (inches) of </a:t>
            </a:r>
            <a:r>
              <a:rPr lang="en-US" b="1" dirty="0" err="1" smtClean="0">
                <a:solidFill>
                  <a:srgbClr val="FFFF99"/>
                </a:solidFill>
                <a:latin typeface="+mj-lt"/>
              </a:rPr>
              <a:t>coho</a:t>
            </a:r>
            <a:r>
              <a:rPr lang="en-US" b="1" dirty="0" smtClean="0">
                <a:solidFill>
                  <a:srgbClr val="FFFF99"/>
                </a:solidFill>
                <a:latin typeface="+mj-lt"/>
              </a:rPr>
              <a:t> and chinook, respectively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FF99"/>
                </a:solidFill>
                <a:latin typeface="+mj-lt"/>
              </a:rPr>
              <a:t>Unfertilized river: 30.38 and 41.25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FF99"/>
                </a:solidFill>
                <a:latin typeface="+mj-lt"/>
              </a:rPr>
              <a:t>Unfertilized Pond: 46.38 and 56.61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FF99"/>
                </a:solidFill>
                <a:latin typeface="+mj-lt"/>
              </a:rPr>
              <a:t>Fertilized Pond: 49.60 and 66.52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FF99"/>
                </a:solidFill>
                <a:latin typeface="+mj-lt"/>
              </a:rPr>
              <a:t>61% length increase for </a:t>
            </a:r>
            <a:r>
              <a:rPr lang="en-US" b="1" dirty="0" err="1" smtClean="0">
                <a:solidFill>
                  <a:srgbClr val="FFFF99"/>
                </a:solidFill>
                <a:latin typeface="+mj-lt"/>
              </a:rPr>
              <a:t>coho</a:t>
            </a:r>
            <a:r>
              <a:rPr lang="en-US" b="1" dirty="0" smtClean="0">
                <a:solidFill>
                  <a:srgbClr val="FFFF99"/>
                </a:solidFill>
                <a:latin typeface="+mj-lt"/>
              </a:rPr>
              <a:t> and 62% for chinook</a:t>
            </a:r>
            <a:endParaRPr lang="en-US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038600"/>
            <a:ext cx="8216900" cy="77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762500"/>
            <a:ext cx="82169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7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6002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Provides for other </a:t>
            </a:r>
            <a:r>
              <a:rPr lang="en-US" sz="3600" b="1" dirty="0">
                <a:solidFill>
                  <a:srgbClr val="FFFF99"/>
                </a:solidFill>
                <a:latin typeface="+mj-lt"/>
              </a:rPr>
              <a:t>o</a:t>
            </a: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rganisms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Insects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Bears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Birds</a:t>
            </a:r>
            <a:endParaRPr lang="en-US" sz="36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8" name="Picture 7" descr="http://www.hakodatebirding.com/Bird-of-Prey-1/Raptors/12/528120578_F3jix-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304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Benefits 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(Cont.)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60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914400"/>
            <a:ext cx="9067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FF99"/>
                </a:solidFill>
                <a:latin typeface="+mj-lt"/>
              </a:rPr>
              <a:t>Excessive Nutrient Loading (N, P)</a:t>
            </a:r>
            <a:endParaRPr lang="en-US" sz="4500" b="1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5" name="Picture 4" descr="http://science.kqed.org/quest/files/2013/06/f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28800"/>
            <a:ext cx="56007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91200" y="2133601"/>
            <a:ext cx="3429000" cy="5105399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endParaRPr lang="en-US" sz="3000" dirty="0" smtClean="0">
              <a:solidFill>
                <a:srgbClr val="FFFF99"/>
              </a:solidFill>
              <a:latin typeface="+mj-lt"/>
            </a:endParaRPr>
          </a:p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Caused by Runoff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Agricultural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Residential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Industry</a:t>
            </a:r>
            <a:endParaRPr sz="3000" b="1" dirty="0" smtClean="0">
              <a:solidFill>
                <a:srgbClr val="FFFF99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1113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9067800" cy="5181600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Salmonids are excellent indicators for restoration projects: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Responsive to subtle system changes</a:t>
            </a:r>
          </a:p>
          <a:p>
            <a:pPr>
              <a:buClr>
                <a:srgbClr val="FFFF99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Healthy habitat includes: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Riparian vegetation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Range of sediment sizes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Side channels and estuaries</a:t>
            </a:r>
          </a:p>
          <a:p>
            <a:pPr>
              <a:buClr>
                <a:srgbClr val="FFFF99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Salmon carcasses provide nutrients: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000" b="1" dirty="0" smtClean="0">
                <a:solidFill>
                  <a:srgbClr val="FFFF99"/>
                </a:solidFill>
                <a:latin typeface="+mj-lt"/>
              </a:rPr>
              <a:t>Salmon fry, insects, vegetation, other animals</a:t>
            </a:r>
          </a:p>
          <a:p>
            <a:pPr>
              <a:buClr>
                <a:srgbClr val="FFFF99"/>
              </a:buClr>
            </a:pPr>
            <a:endParaRPr lang="en-US" sz="3000" dirty="0">
              <a:solidFill>
                <a:srgbClr val="FFFF99"/>
              </a:solidFill>
              <a:latin typeface="+mj-lt"/>
            </a:endParaRPr>
          </a:p>
          <a:p>
            <a:pPr lvl="1"/>
            <a:endParaRPr lang="en-US" sz="3000" b="1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2752" y="4572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SUMMARY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838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2752" y="2133600"/>
            <a:ext cx="7851648" cy="23622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Five-Minute River Interlude 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000" i="1" dirty="0" smtClean="0">
                <a:hlinkClick r:id="rId2"/>
              </a:rPr>
              <a:t>https://www.youtube.com/watch?v=8Jq1U8JyHW4</a:t>
            </a:r>
            <a:endParaRPr lang="en-US" altLang="en-US" sz="2000" i="1" dirty="0" smtClean="0"/>
          </a:p>
          <a:p>
            <a:pPr algn="ctr">
              <a:spcBef>
                <a:spcPct val="0"/>
              </a:spcBef>
              <a:defRPr/>
            </a:pPr>
            <a:endParaRPr lang="en-US" sz="3200" i="1" dirty="0" smtClean="0">
              <a:solidFill>
                <a:srgbClr val="FFFF99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200" i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000" i="1" dirty="0" err="1" smtClean="0">
                <a:hlinkClick r:id="rId2"/>
              </a:rPr>
              <a:t>Youtube</a:t>
            </a:r>
            <a:r>
              <a:rPr lang="en-US" altLang="en-US" sz="2000" i="1" dirty="0" smtClean="0">
                <a:hlinkClick r:id="rId2"/>
              </a:rPr>
              <a:t> - Salmon Spawning</a:t>
            </a:r>
            <a:endParaRPr lang="en-US" altLang="en-US" sz="2000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30552" y="2590800"/>
            <a:ext cx="49560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INTRODUCTION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0800" y="381000"/>
            <a:ext cx="35844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Terminology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2296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Anadromous</a:t>
            </a:r>
            <a:r>
              <a:rPr lang="en-US" sz="3600" dirty="0" smtClean="0">
                <a:solidFill>
                  <a:srgbClr val="FFFF99"/>
                </a:solidFill>
                <a:latin typeface="+mj-lt"/>
              </a:rPr>
              <a:t>: </a:t>
            </a:r>
            <a:r>
              <a:rPr lang="en-US" sz="3200" dirty="0">
                <a:solidFill>
                  <a:srgbClr val="FFFF99"/>
                </a:solidFill>
                <a:latin typeface="+mj-lt"/>
              </a:rPr>
              <a:t>F</a:t>
            </a:r>
            <a:r>
              <a:rPr lang="en-US" sz="3200" dirty="0" smtClean="0">
                <a:solidFill>
                  <a:srgbClr val="FFFF99"/>
                </a:solidFill>
                <a:latin typeface="+mj-lt"/>
              </a:rPr>
              <a:t>ish that </a:t>
            </a:r>
            <a:r>
              <a:rPr lang="en-US" sz="3200" dirty="0">
                <a:solidFill>
                  <a:srgbClr val="FFFF99"/>
                </a:solidFill>
                <a:latin typeface="+mj-lt"/>
              </a:rPr>
              <a:t>are born in fresh water, spends most of its life in the sea and returns to fresh water to </a:t>
            </a:r>
            <a:r>
              <a:rPr lang="en-US" sz="3200" dirty="0" smtClean="0">
                <a:solidFill>
                  <a:srgbClr val="FFFF99"/>
                </a:solidFill>
                <a:latin typeface="+mj-lt"/>
              </a:rPr>
              <a:t>spawn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FF99"/>
                </a:solidFill>
                <a:latin typeface="+mj-lt"/>
              </a:rPr>
              <a:t>Salmon and Steelhead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99"/>
                </a:solidFill>
                <a:latin typeface="+mj-lt"/>
              </a:rPr>
              <a:t>Salmonid</a:t>
            </a:r>
            <a:r>
              <a:rPr lang="en-US" sz="3600" dirty="0" smtClean="0">
                <a:solidFill>
                  <a:srgbClr val="FFFF99"/>
                </a:solidFill>
                <a:latin typeface="+mj-lt"/>
              </a:rPr>
              <a:t>: </a:t>
            </a:r>
            <a:r>
              <a:rPr lang="en-US" sz="3200" dirty="0">
                <a:solidFill>
                  <a:srgbClr val="FFFF99"/>
                </a:solidFill>
                <a:latin typeface="+mj-lt"/>
              </a:rPr>
              <a:t>V</a:t>
            </a:r>
            <a:r>
              <a:rPr lang="en-US" sz="3200" dirty="0" smtClean="0">
                <a:solidFill>
                  <a:srgbClr val="FFFF99"/>
                </a:solidFill>
                <a:latin typeface="+mj-lt"/>
              </a:rPr>
              <a:t>arious </a:t>
            </a:r>
            <a:r>
              <a:rPr lang="en-US" sz="3200" dirty="0">
                <a:solidFill>
                  <a:srgbClr val="FFFF99"/>
                </a:solidFill>
                <a:latin typeface="+mj-lt"/>
              </a:rPr>
              <a:t>fishes of the family </a:t>
            </a:r>
            <a:r>
              <a:rPr lang="en-US" sz="3200" i="1" dirty="0" err="1">
                <a:solidFill>
                  <a:srgbClr val="FFFF99"/>
                </a:solidFill>
                <a:latin typeface="+mj-lt"/>
              </a:rPr>
              <a:t>Salmonidae</a:t>
            </a:r>
            <a:r>
              <a:rPr lang="en-US" sz="3200" dirty="0">
                <a:solidFill>
                  <a:srgbClr val="FFFF99"/>
                </a:solidFill>
                <a:latin typeface="+mj-lt"/>
              </a:rPr>
              <a:t>, which </a:t>
            </a:r>
            <a:r>
              <a:rPr lang="en-US" sz="3200" dirty="0" smtClean="0">
                <a:solidFill>
                  <a:srgbClr val="FFFF99"/>
                </a:solidFill>
                <a:latin typeface="+mj-lt"/>
              </a:rPr>
              <a:t>include </a:t>
            </a:r>
            <a:r>
              <a:rPr lang="en-US" sz="3200" dirty="0">
                <a:solidFill>
                  <a:srgbClr val="FFFF99"/>
                </a:solidFill>
                <a:latin typeface="+mj-lt"/>
              </a:rPr>
              <a:t>salmon, trout, grayling, and whitefish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FFFF99"/>
                </a:solidFill>
                <a:latin typeface="+mj-lt"/>
              </a:rPr>
              <a:t>Chinook, Coho, Steelhead, and Chum</a:t>
            </a:r>
            <a:endParaRPr lang="en-US" sz="32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rimeseafood.com/coho_salm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733800" cy="355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critfc.org/wp-content/uploads/2014/03/chin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58309"/>
            <a:ext cx="5867399" cy="211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hookhack.com/img/steelhead_spm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800" y="9642"/>
            <a:ext cx="4775200" cy="229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hookhack.com/img/steelhead_spfem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800" y="2209800"/>
            <a:ext cx="4775200" cy="20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3581400"/>
            <a:ext cx="350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Coho Salmon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600" y="4291275"/>
            <a:ext cx="289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Steelhead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5780782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Chinook (king) Salmon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678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667000"/>
            <a:ext cx="7772400" cy="14478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SALMON AS INDICATORS FOR RESTORATION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93561"/>
            <a:ext cx="6172200" cy="337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Why Use Salmon?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8991600" cy="294709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Easy to monitor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Fish counts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Adults and fry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Sensitive to changes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Vegetation, temperature, and gravel conditions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701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2667000"/>
            <a:ext cx="7851648" cy="1143000"/>
          </a:xfrm>
          <a:prstGeom prst="rect">
            <a:avLst/>
          </a:prstGeom>
        </p:spPr>
        <p:txBody>
          <a:bodyPr vert="horz" l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solidFill>
                  <a:srgbClr val="FFFF99"/>
                </a:solidFill>
                <a:latin typeface="+mj-lt"/>
                <a:ea typeface="+mj-ea"/>
                <a:cs typeface="+mj-cs"/>
              </a:rPr>
              <a:t>HEALTHY SALMONID HABITAT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99"/>
                </a:solidFill>
              </a:rPr>
              <a:t>Riparian Vegetation: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700" y="1447800"/>
            <a:ext cx="3441700" cy="5257800"/>
          </a:xfrm>
        </p:spPr>
        <p:txBody>
          <a:bodyPr>
            <a:normAutofit lnSpcReduction="10000"/>
          </a:bodyPr>
          <a:lstStyle/>
          <a:p>
            <a:pPr>
              <a:buClr>
                <a:srgbClr val="FFFF99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Sediment and groundwater delivery</a:t>
            </a:r>
          </a:p>
          <a:p>
            <a:pPr lvl="1">
              <a:buClr>
                <a:srgbClr val="FFFF99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Filter toxins and decrease erosion</a:t>
            </a:r>
          </a:p>
          <a:p>
            <a:pPr>
              <a:buClr>
                <a:srgbClr val="FFFF99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Food/shelter for living organisms</a:t>
            </a:r>
          </a:p>
          <a:p>
            <a:pPr>
              <a:buClr>
                <a:srgbClr val="FFFF99"/>
              </a:buClr>
            </a:pPr>
            <a:r>
              <a:rPr lang="en-US" sz="3200" b="1" dirty="0" smtClean="0">
                <a:solidFill>
                  <a:srgbClr val="FFFF99"/>
                </a:solidFill>
                <a:latin typeface="+mj-lt"/>
              </a:rPr>
              <a:t>Provides large woody debris</a:t>
            </a:r>
          </a:p>
          <a:p>
            <a:endParaRPr lang="en-US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971800"/>
            <a:ext cx="5715000" cy="3782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3716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FFFF99"/>
              </a:buClr>
              <a:buSzPct val="95000"/>
              <a:buFont typeface="Wingdings 2"/>
              <a:buChar char=""/>
            </a:pPr>
            <a:r>
              <a:rPr lang="en-US" sz="3000" b="1" dirty="0">
                <a:solidFill>
                  <a:srgbClr val="FFFF99"/>
                </a:solidFill>
                <a:latin typeface="Calibri"/>
              </a:rPr>
              <a:t>Area between land and a river or stream</a:t>
            </a:r>
          </a:p>
          <a:p>
            <a:pPr marL="274320" lvl="0" indent="-274320">
              <a:spcBef>
                <a:spcPct val="20000"/>
              </a:spcBef>
              <a:buClr>
                <a:srgbClr val="FFFF99"/>
              </a:buClr>
              <a:buSzPct val="95000"/>
              <a:buFont typeface="Wingdings 2"/>
              <a:buChar char=""/>
            </a:pPr>
            <a:r>
              <a:rPr lang="en-US" sz="3000" b="1" dirty="0">
                <a:solidFill>
                  <a:srgbClr val="FFFF99"/>
                </a:solidFill>
                <a:latin typeface="Calibri"/>
              </a:rPr>
              <a:t>Water </a:t>
            </a:r>
            <a:r>
              <a:rPr lang="en-US" sz="3000" b="1" dirty="0" smtClean="0">
                <a:solidFill>
                  <a:srgbClr val="FFFF99"/>
                </a:solidFill>
                <a:latin typeface="Calibri"/>
              </a:rPr>
              <a:t>temperature</a:t>
            </a:r>
            <a:endParaRPr lang="en-US" sz="3000" b="1" dirty="0">
              <a:solidFill>
                <a:srgbClr val="FFFF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723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503</Words>
  <Application>Microsoft Office PowerPoint</Application>
  <PresentationFormat>On-screen Show (4:3)</PresentationFormat>
  <Paragraphs>132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Salmonid Habitat as a Guiding Principle in River Restoration</vt:lpstr>
      <vt:lpstr>Slide 2</vt:lpstr>
      <vt:lpstr>Slide 3</vt:lpstr>
      <vt:lpstr>Slide 4</vt:lpstr>
      <vt:lpstr>Slide 5</vt:lpstr>
      <vt:lpstr>Slide 6</vt:lpstr>
      <vt:lpstr>Why Use Salmon?</vt:lpstr>
      <vt:lpstr>Slide 8</vt:lpstr>
      <vt:lpstr>Riparian Vegetation:</vt:lpstr>
      <vt:lpstr>Slide 10</vt:lpstr>
      <vt:lpstr>Slide 11</vt:lpstr>
      <vt:lpstr>Slide 12</vt:lpstr>
      <vt:lpstr>Gravel and Sediment:</vt:lpstr>
      <vt:lpstr>Gravel and Sediment (Cont.)</vt:lpstr>
      <vt:lpstr>Soil Erosion and Sedimentation</vt:lpstr>
      <vt:lpstr>Slide 16</vt:lpstr>
      <vt:lpstr>Side Channels (Cont.)</vt:lpstr>
      <vt:lpstr>Wetlands:</vt:lpstr>
      <vt:lpstr>Slide 19</vt:lpstr>
      <vt:lpstr>RIVER SYSTEM BENEFITS</vt:lpstr>
      <vt:lpstr>Nutrient Enrichment:</vt:lpstr>
      <vt:lpstr>Benefits (Cont.)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Process-based Principles for Restoring River Ecosystems</dc:title>
  <dc:creator>Ryan Johnson</dc:creator>
  <cp:lastModifiedBy>UCS</cp:lastModifiedBy>
  <cp:revision>106</cp:revision>
  <dcterms:created xsi:type="dcterms:W3CDTF">2015-04-22T07:04:28Z</dcterms:created>
  <dcterms:modified xsi:type="dcterms:W3CDTF">2015-05-28T15:32:10Z</dcterms:modified>
</cp:coreProperties>
</file>