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099FF-9182-4136-9127-B4FD6C33C8FD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DC61A9-2FD1-4F02-9B7F-7A09530C81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6DC61A9-2FD1-4F02-9B7F-7A09530C81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52099FF-9182-4136-9127-B4FD6C33C8FD}" type="datetimeFigureOut">
              <a:rPr lang="en-US" smtClean="0"/>
              <a:pPr/>
              <a:t>5/15/2015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743200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dirty="0" smtClean="0"/>
              <a:t>Suggested Guidelines for </a:t>
            </a:r>
            <a:br>
              <a:rPr lang="en-US" sz="4800" dirty="0" smtClean="0"/>
            </a:br>
            <a:r>
              <a:rPr lang="en-US" sz="4800" dirty="0" smtClean="0"/>
              <a:t>Geomorphic aspects of Anadromous Salmonid Habitat Restoration proposals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G. Mathias </a:t>
            </a:r>
            <a:r>
              <a:rPr lang="en-US" dirty="0" err="1" smtClean="0"/>
              <a:t>Kondolf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9725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Channel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912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clear plan detailing the following:</a:t>
            </a:r>
          </a:p>
          <a:p>
            <a:pPr>
              <a:buFontTx/>
              <a:buChar char="-"/>
            </a:pPr>
            <a:r>
              <a:rPr lang="en-US" sz="3600" dirty="0" smtClean="0"/>
              <a:t>Channel form dimensions and proposed depth. </a:t>
            </a:r>
          </a:p>
          <a:p>
            <a:pPr>
              <a:buFontTx/>
              <a:buChar char="-"/>
            </a:pPr>
            <a:r>
              <a:rPr lang="en-US" sz="3600" dirty="0" smtClean="0"/>
              <a:t>Whether the proposed channel will be flat or undulating. </a:t>
            </a:r>
          </a:p>
          <a:p>
            <a:pPr>
              <a:buFontTx/>
              <a:buChar char="-"/>
            </a:pPr>
            <a:endParaRPr lang="en-US" sz="3600" dirty="0" smtClean="0"/>
          </a:p>
          <a:p>
            <a:pPr>
              <a:buFontTx/>
              <a:buChar char="-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74954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Gravel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Spawning gravel quality, that is whether the existing channel gravel is appropriate for salmonid spawning needs. (including information on frame work size and compaction)</a:t>
            </a:r>
          </a:p>
          <a:p>
            <a:r>
              <a:rPr lang="en-US" sz="3200" dirty="0" smtClean="0"/>
              <a:t>Gravel permeability, which influences inflows of oxygenated water into and out of the bed.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05731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woody debris (LWD)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480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Large woody debris are known for increasing channel roughness. </a:t>
            </a:r>
          </a:p>
          <a:p>
            <a:r>
              <a:rPr lang="en-US" sz="2800" dirty="0" smtClean="0"/>
              <a:t>They also provide high flow refuges, and covers for fish. </a:t>
            </a:r>
          </a:p>
          <a:p>
            <a:r>
              <a:rPr lang="en-US" sz="2800" dirty="0" smtClean="0"/>
              <a:t>They also help retain gravel in high flow streams. Which inheritably provide much of the instream habitat for fish.  </a:t>
            </a:r>
          </a:p>
          <a:p>
            <a:r>
              <a:rPr lang="en-US" sz="2800" dirty="0" smtClean="0"/>
              <a:t>One consideration for LWD’s is wither they should be incorporated into the system artificially or wither riparian trees should be encouraged to topple into the stream on their own.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54254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clear statement of restoration objectives. This implies a specific set of objectives that can be measured, to accurately gauge restoration success. </a:t>
            </a:r>
          </a:p>
          <a:p>
            <a:r>
              <a:rPr lang="en-US" sz="2800" dirty="0" err="1" smtClean="0"/>
              <a:t>Wishy</a:t>
            </a:r>
            <a:r>
              <a:rPr lang="en-US" sz="2800" dirty="0" smtClean="0"/>
              <a:t> washy objectives are not useful in this regard.   </a:t>
            </a:r>
          </a:p>
          <a:p>
            <a:r>
              <a:rPr lang="en-US" sz="2800" dirty="0" smtClean="0"/>
              <a:t>Post restoration evaluation funding, is strongly encouraged. This allows for the recording of channel evolution, adding to the historical data on these sites.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27298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4800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Stream restoration projects need to have a clear statement of objectives. Which can be measured.</a:t>
            </a:r>
          </a:p>
          <a:p>
            <a:r>
              <a:rPr lang="en-US" sz="2800" dirty="0" smtClean="0"/>
              <a:t>Stream restoration projects need to incorporate geomorphic setting information as in the planning of restoration projects.</a:t>
            </a:r>
          </a:p>
          <a:p>
            <a:r>
              <a:rPr lang="en-US" sz="2800" dirty="0" smtClean="0"/>
              <a:t>Gravel quality (compaction, and framework size need to be taken into account. </a:t>
            </a:r>
          </a:p>
          <a:p>
            <a:r>
              <a:rPr lang="en-US" sz="2800" dirty="0" smtClean="0"/>
              <a:t>The incorporation of large woody debris (LWD) should be considered. Also the sourcing for these LWD should be also be considered. Whether local or foreign. 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046780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Information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 smtClean="0"/>
              <a:t>What is Anadromous</a:t>
            </a:r>
            <a:r>
              <a:rPr lang="en-US" dirty="0" smtClean="0"/>
              <a:t>?</a:t>
            </a:r>
          </a:p>
          <a:p>
            <a:pPr>
              <a:buFontTx/>
              <a:buChar char="-"/>
            </a:pPr>
            <a:r>
              <a:rPr lang="en-US" b="1" dirty="0" smtClean="0"/>
              <a:t>anadromous</a:t>
            </a:r>
            <a:r>
              <a:rPr lang="en-US" dirty="0" smtClean="0"/>
              <a:t> fish, are born in fresh water, spends most of its life in the sea and returns to fresh water to spawn. </a:t>
            </a:r>
          </a:p>
          <a:p>
            <a:r>
              <a:rPr lang="en-US" b="1" dirty="0" smtClean="0"/>
              <a:t>What is Reach</a:t>
            </a:r>
            <a:r>
              <a:rPr lang="en-US" dirty="0" smtClean="0"/>
              <a:t>?</a:t>
            </a:r>
          </a:p>
          <a:p>
            <a:pPr>
              <a:buFontTx/>
              <a:buChar char="-"/>
            </a:pPr>
            <a:r>
              <a:rPr lang="en-US" dirty="0" smtClean="0"/>
              <a:t>A reach is any length of a stream between any two points.</a:t>
            </a:r>
          </a:p>
          <a:p>
            <a:pPr>
              <a:buFontTx/>
              <a:buChar char="-"/>
            </a:pPr>
            <a:r>
              <a:rPr lang="en-US" b="1" dirty="0" smtClean="0"/>
              <a:t>What is a Salmonid</a:t>
            </a:r>
            <a:r>
              <a:rPr lang="en-US" dirty="0" smtClean="0"/>
              <a:t>?</a:t>
            </a:r>
          </a:p>
          <a:p>
            <a:pPr>
              <a:buFontTx/>
              <a:buChar char="-"/>
            </a:pPr>
            <a:r>
              <a:rPr lang="en-US" dirty="0" smtClean="0"/>
              <a:t>Any of various fishes of the family </a:t>
            </a:r>
            <a:r>
              <a:rPr lang="en-US" dirty="0" err="1" smtClean="0"/>
              <a:t>Salmonidae</a:t>
            </a:r>
            <a:r>
              <a:rPr lang="en-US" dirty="0" smtClean="0"/>
              <a:t>, which includes the salmon, trout, grayling, and whitefish</a:t>
            </a:r>
          </a:p>
        </p:txBody>
      </p:sp>
    </p:spTree>
    <p:extLst>
      <p:ext uri="{BB962C8B-B14F-4D97-AF65-F5344CB8AC3E}">
        <p14:creationId xmlns:p14="http://schemas.microsoft.com/office/powerpoint/2010/main" xmlns="" val="334434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publication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This publication reviews some of the common factors of failure seen in river restoration projects.</a:t>
            </a:r>
          </a:p>
          <a:p>
            <a:r>
              <a:rPr lang="en-US" sz="2800" dirty="0" smtClean="0"/>
              <a:t>Suggests guidelines for preparation and evaluation of salmonid habitat restoration.  </a:t>
            </a:r>
          </a:p>
          <a:p>
            <a:r>
              <a:rPr lang="en-US" sz="2800" dirty="0" smtClean="0"/>
              <a:t>These guidelines are based around geomorphic aspects that are not normally taken into account.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3776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Area and aspects</a:t>
            </a:r>
            <a:br>
              <a:rPr lang="en-US" dirty="0" smtClean="0"/>
            </a:br>
            <a:r>
              <a:rPr lang="en-US" dirty="0" smtClean="0"/>
              <a:t>of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81200"/>
            <a:ext cx="35433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Sacramento- San Joaquin River System</a:t>
            </a:r>
          </a:p>
          <a:p>
            <a:pPr marL="0" indent="0">
              <a:buNone/>
            </a:pPr>
            <a:r>
              <a:rPr lang="en-US" sz="2800" dirty="0" smtClean="0"/>
              <a:t>Fish habitat under consideration</a:t>
            </a:r>
          </a:p>
          <a:p>
            <a:r>
              <a:rPr lang="en-US" sz="2800" dirty="0" smtClean="0"/>
              <a:t>Coho Salmon</a:t>
            </a:r>
          </a:p>
          <a:p>
            <a:r>
              <a:rPr lang="en-US" sz="2800" dirty="0" smtClean="0"/>
              <a:t>Chinook Salmon </a:t>
            </a:r>
          </a:p>
          <a:p>
            <a:r>
              <a:rPr lang="en-US" sz="2800" dirty="0" smtClean="0"/>
              <a:t>Steel head trout</a:t>
            </a:r>
          </a:p>
          <a:p>
            <a:endParaRPr lang="en-US" dirty="0"/>
          </a:p>
        </p:txBody>
      </p:sp>
      <p:pic>
        <p:nvPicPr>
          <p:cNvPr id="1026" name="Picture 2" descr="C:\Users\equiles12\Downloads\coho_spawningma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147987"/>
            <a:ext cx="2001133" cy="977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equiles12\Downloads\steelhead-trou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72161" y="5149334"/>
            <a:ext cx="1999695" cy="1090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equiles12\Downloads\Quinnat-Male-Hamish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11762" y="4048870"/>
            <a:ext cx="2120491" cy="983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2881667" y="4540824"/>
            <a:ext cx="394933" cy="18511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438040" y="3636539"/>
            <a:ext cx="762719" cy="51233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819400" y="5115499"/>
            <a:ext cx="1066800" cy="29470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 descr="C:\Users\equiles12\Downloads\sacriverbasin_map_hydro_500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865552"/>
            <a:ext cx="3193451" cy="4113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5243004" y="4964668"/>
            <a:ext cx="3208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Sacramento River Basin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75389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Geomorphic aspects not typically considered in River 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Geomorphic setting (Most Important)</a:t>
            </a:r>
          </a:p>
          <a:p>
            <a:r>
              <a:rPr lang="en-US" sz="2800" dirty="0" smtClean="0"/>
              <a:t>Watershed, and reach scale</a:t>
            </a:r>
          </a:p>
          <a:p>
            <a:r>
              <a:rPr lang="en-US" sz="2800" dirty="0" smtClean="0"/>
              <a:t>Historical alterations of in flow </a:t>
            </a:r>
          </a:p>
          <a:p>
            <a:r>
              <a:rPr lang="en-US" sz="2800" dirty="0" smtClean="0"/>
              <a:t>Sediment supply and transport</a:t>
            </a:r>
          </a:p>
          <a:p>
            <a:r>
              <a:rPr lang="en-US" sz="2800" dirty="0" smtClean="0"/>
              <a:t>Gravel supply and </a:t>
            </a:r>
            <a:r>
              <a:rPr lang="en-US" sz="2800" dirty="0" err="1" smtClean="0"/>
              <a:t>intragravel</a:t>
            </a:r>
            <a:r>
              <a:rPr lang="en-US" sz="2800" dirty="0" smtClean="0"/>
              <a:t> flow, as spawning habitat material. </a:t>
            </a:r>
          </a:p>
          <a:p>
            <a:r>
              <a:rPr lang="en-US" sz="2800" dirty="0" smtClean="0"/>
              <a:t>Vegetation, and large woody debris within the reach of the project.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82709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Geomorphic aspects cont..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 Geomorphic setting so important?</a:t>
            </a:r>
          </a:p>
          <a:p>
            <a:pPr>
              <a:buFontTx/>
              <a:buChar char="-"/>
            </a:pPr>
            <a:r>
              <a:rPr lang="en-US" dirty="0" smtClean="0"/>
              <a:t>Without geomorphic setting knowledge local conditions may be attributed to local influences. Which lead project planners to believe these issues can be fixed with localized fixes. </a:t>
            </a:r>
          </a:p>
          <a:p>
            <a:pPr>
              <a:buFontTx/>
              <a:buChar char="-"/>
            </a:pPr>
            <a:r>
              <a:rPr lang="en-US" dirty="0" smtClean="0"/>
              <a:t>Knowledge of geomorphic setting permits a broader picture, that can incorporate channel changes influenced by mass waste, large floods dams, and timber harvest.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0854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restoration guidelines</a:t>
            </a:r>
            <a:br>
              <a:rPr lang="en-US" dirty="0" smtClean="0"/>
            </a:br>
            <a:r>
              <a:rPr lang="en-US" dirty="0" smtClean="0"/>
              <a:t>Water shed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Watershed maps: Project should show upstream influences, especially where dams have </a:t>
            </a:r>
            <a:r>
              <a:rPr lang="en-US" sz="2800" dirty="0" err="1" smtClean="0"/>
              <a:t>hydrologically</a:t>
            </a:r>
            <a:r>
              <a:rPr lang="en-US" sz="2800" dirty="0" smtClean="0"/>
              <a:t> isolated the project area from up stream influences. </a:t>
            </a:r>
          </a:p>
          <a:p>
            <a:r>
              <a:rPr lang="en-US" sz="2800" dirty="0" smtClean="0"/>
              <a:t> Should also indicate information on areas with:</a:t>
            </a:r>
          </a:p>
          <a:p>
            <a:pPr>
              <a:buFontTx/>
              <a:buChar char="-"/>
            </a:pPr>
            <a:r>
              <a:rPr lang="en-US" sz="2800" dirty="0" smtClean="0"/>
              <a:t>high erosion rates</a:t>
            </a:r>
          </a:p>
          <a:p>
            <a:pPr>
              <a:buFontTx/>
              <a:buChar char="-"/>
            </a:pPr>
            <a:r>
              <a:rPr lang="en-US" sz="2800" dirty="0" smtClean="0"/>
              <a:t>Pollution sources</a:t>
            </a:r>
          </a:p>
          <a:p>
            <a:pPr>
              <a:buFontTx/>
              <a:buChar char="-"/>
            </a:pPr>
            <a:r>
              <a:rPr lang="en-US" sz="2800" dirty="0" smtClean="0"/>
              <a:t>Land use changes which have possible altered runoff or sediment supply.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73701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 restoration guidelines</a:t>
            </a:r>
            <a:br>
              <a:rPr lang="en-US" dirty="0" smtClean="0"/>
            </a:br>
            <a:r>
              <a:rPr lang="en-US" dirty="0" smtClean="0"/>
              <a:t>Water Flow Regime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Documented historical hydrologic changes, resulting for land use change or reservoir construction. </a:t>
            </a:r>
          </a:p>
          <a:p>
            <a:r>
              <a:rPr lang="en-US" sz="3200" dirty="0" smtClean="0"/>
              <a:t>Flood frequency analysis </a:t>
            </a:r>
          </a:p>
          <a:p>
            <a:r>
              <a:rPr lang="en-US" sz="3200" dirty="0" smtClean="0"/>
              <a:t>Pre and post dam conditions</a:t>
            </a:r>
          </a:p>
          <a:p>
            <a:r>
              <a:rPr lang="en-US" sz="3200" dirty="0" smtClean="0"/>
              <a:t>This information can be used to analyze the impact of low summer flows on riparian and vegetation conditions. 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398760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Sediment budgets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Information on runoff and sediment produced by local geomorphic processes.</a:t>
            </a:r>
          </a:p>
          <a:p>
            <a:r>
              <a:rPr lang="en-US" sz="3200" dirty="0" smtClean="0"/>
              <a:t>Temporal and spatial patterns of deposition in reach area of the restoration project.</a:t>
            </a:r>
          </a:p>
          <a:p>
            <a:r>
              <a:rPr lang="en-US" sz="3200" dirty="0" smtClean="0"/>
              <a:t>Estimates of gravel supply, for salmonid spawning habitat. </a:t>
            </a:r>
          </a:p>
          <a:p>
            <a:r>
              <a:rPr lang="en-US" sz="3200" dirty="0" smtClean="0"/>
              <a:t>Transport rates under pre and post-dam flow regimes.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119205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170</TotalTime>
  <Words>703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Adjacency</vt:lpstr>
      <vt:lpstr>Suggested Guidelines for  Geomorphic aspects of Anadromous Salmonid Habitat Restoration proposals</vt:lpstr>
      <vt:lpstr>Some Information basics</vt:lpstr>
      <vt:lpstr>Purpose of publication</vt:lpstr>
      <vt:lpstr>Area and aspects of the study</vt:lpstr>
      <vt:lpstr>Geomorphic aspects not typically considered in River restoration</vt:lpstr>
      <vt:lpstr>Geomorphic aspects cont.. </vt:lpstr>
      <vt:lpstr>Other restoration guidelines Water shed maps</vt:lpstr>
      <vt:lpstr>Other restoration guidelines Water Flow Regime</vt:lpstr>
      <vt:lpstr>Sediment budgets</vt:lpstr>
      <vt:lpstr>Channel form</vt:lpstr>
      <vt:lpstr>Gravel considerations</vt:lpstr>
      <vt:lpstr>Large woody debris (LWD)</vt:lpstr>
      <vt:lpstr>Last considerations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Suggested Guidelines for  Geomorphic aspects of Anadromous Salmonid Habitat Restoration proposals</dc:title>
  <dc:creator>Windows User</dc:creator>
  <cp:lastModifiedBy>UCS</cp:lastModifiedBy>
  <cp:revision>18</cp:revision>
  <dcterms:created xsi:type="dcterms:W3CDTF">2015-04-15T03:35:09Z</dcterms:created>
  <dcterms:modified xsi:type="dcterms:W3CDTF">2015-05-16T01:27:13Z</dcterms:modified>
</cp:coreProperties>
</file>