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36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A86EE-FB45-4128-B46C-BDF6A3F48B7B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3405-BEEC-4B4E-8FC9-24B20B0B6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6349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A86EE-FB45-4128-B46C-BDF6A3F48B7B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3405-BEEC-4B4E-8FC9-24B20B0B6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1352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A86EE-FB45-4128-B46C-BDF6A3F48B7B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3405-BEEC-4B4E-8FC9-24B20B0B6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1551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A86EE-FB45-4128-B46C-BDF6A3F48B7B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3405-BEEC-4B4E-8FC9-24B20B0B6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1178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A86EE-FB45-4128-B46C-BDF6A3F48B7B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3405-BEEC-4B4E-8FC9-24B20B0B6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8081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A86EE-FB45-4128-B46C-BDF6A3F48B7B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3405-BEEC-4B4E-8FC9-24B20B0B6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6604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A86EE-FB45-4128-B46C-BDF6A3F48B7B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3405-BEEC-4B4E-8FC9-24B20B0B6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421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A86EE-FB45-4128-B46C-BDF6A3F48B7B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3405-BEEC-4B4E-8FC9-24B20B0B6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0116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A86EE-FB45-4128-B46C-BDF6A3F48B7B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3405-BEEC-4B4E-8FC9-24B20B0B6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1739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A86EE-FB45-4128-B46C-BDF6A3F48B7B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3405-BEEC-4B4E-8FC9-24B20B0B6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2936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A86EE-FB45-4128-B46C-BDF6A3F48B7B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3405-BEEC-4B4E-8FC9-24B20B0B6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5606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A86EE-FB45-4128-B46C-BDF6A3F48B7B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A3405-BEEC-4B4E-8FC9-24B20B0B6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22943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u.edu/las/physci/taylor/g407/restoration/4_fundamentals.pd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1"/>
            <a:ext cx="7772400" cy="16954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Fundamentals of River Restoration and Salmonid Fisheries</a:t>
            </a:r>
            <a:br>
              <a:rPr lang="en-US" dirty="0" smtClean="0"/>
            </a:br>
            <a:r>
              <a:rPr lang="en-US" sz="1800" dirty="0" smtClean="0">
                <a:hlinkClick r:id="rId2"/>
              </a:rPr>
              <a:t>OWEB, 1999, Fundamentals of River Restoration and Salmonid Fisheries</a:t>
            </a:r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Dylan Castle</a:t>
            </a:r>
          </a:p>
        </p:txBody>
      </p:sp>
    </p:spTree>
    <p:extLst>
      <p:ext uri="{BB962C8B-B14F-4D97-AF65-F5344CB8AC3E}">
        <p14:creationId xmlns:p14="http://schemas.microsoft.com/office/powerpoint/2010/main" xmlns="" val="172371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Soil Erosion and Sediment in Streams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sz="2900" dirty="0" smtClean="0"/>
              <a:t>Humans have little control over natural sedimentation</a:t>
            </a:r>
          </a:p>
          <a:p>
            <a:pPr lvl="1"/>
            <a:r>
              <a:rPr lang="en-US" sz="2500" dirty="0" smtClean="0"/>
              <a:t>Organisms have adapted to local sedimentation rates</a:t>
            </a:r>
          </a:p>
          <a:p>
            <a:r>
              <a:rPr lang="en-US" sz="2900" dirty="0" smtClean="0"/>
              <a:t>Can only control human-induced sedimentation</a:t>
            </a:r>
          </a:p>
          <a:p>
            <a:r>
              <a:rPr lang="en-US" sz="2900" dirty="0" smtClean="0"/>
              <a:t>Some sources of Sediment</a:t>
            </a:r>
          </a:p>
          <a:p>
            <a:pPr lvl="1"/>
            <a:r>
              <a:rPr lang="en-US" sz="2500" dirty="0" smtClean="0"/>
              <a:t>Slope instability</a:t>
            </a:r>
          </a:p>
          <a:p>
            <a:pPr lvl="1"/>
            <a:r>
              <a:rPr lang="en-US" sz="2500" dirty="0" smtClean="0"/>
              <a:t>Urban runoff</a:t>
            </a:r>
          </a:p>
          <a:p>
            <a:pPr lvl="1"/>
            <a:r>
              <a:rPr lang="en-US" sz="2500" dirty="0" smtClean="0"/>
              <a:t>Surface erosion from crop, range, and burned land.</a:t>
            </a:r>
          </a:p>
          <a:p>
            <a:pPr lvl="1"/>
            <a:r>
              <a:rPr lang="en-US" sz="2500" dirty="0" smtClean="0"/>
              <a:t>Road instability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xmlns="" val="165472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Erosion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Number of mechanisms can move soil downhill or into streams</a:t>
            </a:r>
          </a:p>
          <a:p>
            <a:pPr lvl="1"/>
            <a:r>
              <a:rPr lang="en-US" dirty="0" smtClean="0"/>
              <a:t>Raindrop Splash: splattered soil grain from raindrops, can accumulate downhill</a:t>
            </a:r>
          </a:p>
          <a:p>
            <a:pPr lvl="1"/>
            <a:r>
              <a:rPr lang="en-US" dirty="0" smtClean="0"/>
              <a:t>Ravel: movement of soil downhill from gravity</a:t>
            </a:r>
          </a:p>
          <a:p>
            <a:pPr lvl="1"/>
            <a:r>
              <a:rPr lang="en-US" dirty="0" smtClean="0"/>
              <a:t>Surface </a:t>
            </a:r>
            <a:r>
              <a:rPr lang="en-US" dirty="0" err="1" smtClean="0"/>
              <a:t>rilling</a:t>
            </a:r>
            <a:r>
              <a:rPr lang="en-US" dirty="0" smtClean="0"/>
              <a:t>: soil carried by overland flow.</a:t>
            </a:r>
          </a:p>
          <a:p>
            <a:pPr lvl="1"/>
            <a:r>
              <a:rPr lang="en-US" dirty="0" smtClean="0"/>
              <a:t>Landslides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2800" y="4648200"/>
            <a:ext cx="5581749" cy="211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007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Erosion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95400"/>
          </a:xfrm>
        </p:spPr>
        <p:txBody>
          <a:bodyPr/>
          <a:lstStyle/>
          <a:p>
            <a:r>
              <a:rPr lang="en-US" dirty="0" smtClean="0"/>
              <a:t>Mass Wasting (creeps and flows): gravity moves soil downhill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730" y="3505200"/>
            <a:ext cx="4468269" cy="32824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3622418"/>
            <a:ext cx="4038600" cy="30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421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Vegetation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Factors of Vegetation</a:t>
            </a:r>
          </a:p>
          <a:p>
            <a:pPr lvl="1"/>
            <a:r>
              <a:rPr lang="en-US" dirty="0" smtClean="0"/>
              <a:t>Water temperature</a:t>
            </a:r>
          </a:p>
          <a:p>
            <a:pPr lvl="1"/>
            <a:r>
              <a:rPr lang="en-US" dirty="0" smtClean="0"/>
              <a:t>Sediment delivery</a:t>
            </a:r>
          </a:p>
          <a:p>
            <a:pPr lvl="2"/>
            <a:r>
              <a:rPr lang="en-US" dirty="0" smtClean="0"/>
              <a:t>Reduces soil compaction</a:t>
            </a:r>
          </a:p>
          <a:p>
            <a:pPr lvl="1"/>
            <a:r>
              <a:rPr lang="en-US" dirty="0" smtClean="0"/>
              <a:t>Amount and timing of runoff</a:t>
            </a:r>
          </a:p>
          <a:p>
            <a:pPr lvl="2"/>
            <a:r>
              <a:rPr lang="en-US" dirty="0" smtClean="0"/>
              <a:t>Filters Toxins</a:t>
            </a:r>
          </a:p>
          <a:p>
            <a:pPr lvl="1"/>
            <a:r>
              <a:rPr lang="en-US" dirty="0" smtClean="0"/>
              <a:t>Food and shelter for living organisms</a:t>
            </a:r>
          </a:p>
          <a:p>
            <a:pPr lvl="1"/>
            <a:r>
              <a:rPr lang="en-US" dirty="0" smtClean="0"/>
              <a:t>Large woody debris</a:t>
            </a:r>
          </a:p>
          <a:p>
            <a:pPr lvl="1"/>
            <a:r>
              <a:rPr lang="en-US" dirty="0" smtClean="0"/>
              <a:t>Decrease erosion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46251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1170" y="15667"/>
            <a:ext cx="5702860" cy="37943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656220"/>
            <a:ext cx="5334000" cy="32017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6858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Riparian Zones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334000" y="4343400"/>
            <a:ext cx="3505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Vegetation decreases fluctuation of water temperatures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162303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Wetlands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r>
              <a:rPr lang="en-US" dirty="0" smtClean="0"/>
              <a:t>Provide Variety of important functions</a:t>
            </a:r>
          </a:p>
          <a:p>
            <a:pPr lvl="1"/>
            <a:r>
              <a:rPr lang="en-US" dirty="0" smtClean="0"/>
              <a:t>Water quality improvement</a:t>
            </a:r>
          </a:p>
          <a:p>
            <a:pPr lvl="2"/>
            <a:r>
              <a:rPr lang="en-US" sz="2600" dirty="0" smtClean="0"/>
              <a:t>Assimilate nutrients and filter toxins</a:t>
            </a:r>
          </a:p>
          <a:p>
            <a:pPr lvl="1"/>
            <a:r>
              <a:rPr lang="en-US" b="1" dirty="0" smtClean="0"/>
              <a:t>Flood attenuation</a:t>
            </a:r>
            <a:r>
              <a:rPr lang="en-US" dirty="0" smtClean="0"/>
              <a:t> and </a:t>
            </a:r>
            <a:r>
              <a:rPr lang="en-US" b="1" dirty="0" err="1" smtClean="0"/>
              <a:t>desynchronization</a:t>
            </a:r>
            <a:endParaRPr lang="en-US" b="1" dirty="0" smtClean="0"/>
          </a:p>
          <a:p>
            <a:pPr lvl="2"/>
            <a:r>
              <a:rPr lang="en-US" sz="2600" dirty="0" smtClean="0"/>
              <a:t>Alleviate flooding by storing water or delaying runoff</a:t>
            </a:r>
          </a:p>
          <a:p>
            <a:pPr lvl="1"/>
            <a:r>
              <a:rPr lang="en-US" dirty="0" smtClean="0"/>
              <a:t>Groundwater recharge and discharge</a:t>
            </a:r>
          </a:p>
          <a:p>
            <a:pPr lvl="2"/>
            <a:r>
              <a:rPr lang="en-US" sz="2600" dirty="0" smtClean="0"/>
              <a:t>Recharge aquifers by storing water</a:t>
            </a:r>
          </a:p>
          <a:p>
            <a:pPr lvl="1"/>
            <a:r>
              <a:rPr lang="en-US" dirty="0" smtClean="0"/>
              <a:t>Fish and wildlife </a:t>
            </a:r>
          </a:p>
          <a:p>
            <a:pPr lvl="2"/>
            <a:r>
              <a:rPr lang="en-US" sz="2600" dirty="0" smtClean="0"/>
              <a:t>Provide food and habitat </a:t>
            </a:r>
            <a:endParaRPr lang="en-US" sz="2600" dirty="0"/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06757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Water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229600" cy="3276600"/>
          </a:xfrm>
        </p:spPr>
        <p:txBody>
          <a:bodyPr>
            <a:normAutofit/>
          </a:bodyPr>
          <a:lstStyle/>
          <a:p>
            <a:r>
              <a:rPr lang="en-US" dirty="0" smtClean="0"/>
              <a:t>Nutrients</a:t>
            </a:r>
          </a:p>
          <a:p>
            <a:pPr lvl="1"/>
            <a:r>
              <a:rPr lang="en-US" dirty="0" smtClean="0"/>
              <a:t>Stimulate growth of algae and plants</a:t>
            </a:r>
          </a:p>
          <a:p>
            <a:pPr lvl="2"/>
            <a:r>
              <a:rPr lang="en-US" dirty="0" smtClean="0"/>
              <a:t>Produce food for aquatic insects which are eaten by fish</a:t>
            </a:r>
          </a:p>
          <a:p>
            <a:pPr lvl="2"/>
            <a:r>
              <a:rPr lang="en-US" dirty="0" smtClean="0"/>
              <a:t>Excessive growth (blooms) can cause oxygen deficiencies </a:t>
            </a:r>
          </a:p>
          <a:p>
            <a:pPr lvl="2"/>
            <a:r>
              <a:rPr lang="en-US" dirty="0" smtClean="0"/>
              <a:t>Phosphorous and nitrogen are controlling nutrients and are monitored most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1600" y="3886200"/>
            <a:ext cx="3962400" cy="297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4114800"/>
            <a:ext cx="4953000" cy="274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Bacteria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sz="2600" dirty="0">
                <a:solidFill>
                  <a:prstClr val="black"/>
                </a:solidFill>
              </a:rPr>
              <a:t>Used to test water quality for drinking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sz="2600" dirty="0">
                <a:solidFill>
                  <a:prstClr val="black"/>
                </a:solidFill>
              </a:rPr>
              <a:t>Indicate contamination by sewage, feedlots, grazing, and urban runoff</a:t>
            </a:r>
          </a:p>
        </p:txBody>
      </p:sp>
    </p:spTree>
    <p:extLst>
      <p:ext uri="{BB962C8B-B14F-4D97-AF65-F5344CB8AC3E}">
        <p14:creationId xmlns:p14="http://schemas.microsoft.com/office/powerpoint/2010/main" xmlns="" val="18240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Quality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Cool Temperatures and dissolved oxygen</a:t>
            </a:r>
          </a:p>
          <a:p>
            <a:pPr lvl="1"/>
            <a:r>
              <a:rPr lang="en-US" dirty="0" smtClean="0"/>
              <a:t>Essential for salmonids and aquatic community</a:t>
            </a:r>
          </a:p>
          <a:p>
            <a:pPr lvl="1"/>
            <a:r>
              <a:rPr lang="en-US" dirty="0" smtClean="0"/>
              <a:t>64</a:t>
            </a:r>
            <a:r>
              <a:rPr lang="en-US" baseline="30000" dirty="0" smtClean="0"/>
              <a:t>o</a:t>
            </a:r>
            <a:r>
              <a:rPr lang="en-US" dirty="0" smtClean="0"/>
              <a:t>F established as basis of sub-lethal for salmonids</a:t>
            </a:r>
          </a:p>
          <a:p>
            <a:r>
              <a:rPr lang="en-US" dirty="0" smtClean="0"/>
              <a:t>Toxic Contaminants</a:t>
            </a:r>
          </a:p>
          <a:p>
            <a:pPr lvl="1"/>
            <a:r>
              <a:rPr lang="en-US" dirty="0" smtClean="0"/>
              <a:t>Runoff from pesticides or herbicides</a:t>
            </a:r>
          </a:p>
          <a:p>
            <a:pPr lvl="1"/>
            <a:r>
              <a:rPr lang="en-US" dirty="0" smtClean="0"/>
              <a:t>Urban runoff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6361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Fisheries Resource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2000"/>
          </a:xfrm>
        </p:spPr>
        <p:txBody>
          <a:bodyPr/>
          <a:lstStyle/>
          <a:p>
            <a:r>
              <a:rPr lang="en-US" dirty="0" smtClean="0"/>
              <a:t>Best indicator of watershed health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2550167"/>
            <a:ext cx="7407779" cy="405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14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Fisheries Resource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70037"/>
            <a:ext cx="4343400" cy="4830763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/>
              <a:t>Chinook (king)</a:t>
            </a:r>
          </a:p>
          <a:p>
            <a:pPr lvl="1"/>
            <a:r>
              <a:rPr lang="en-US" sz="2700" dirty="0" smtClean="0"/>
              <a:t>Spawn in large main channels</a:t>
            </a:r>
          </a:p>
          <a:p>
            <a:r>
              <a:rPr lang="en-US" sz="3000" dirty="0" smtClean="0"/>
              <a:t>Coho</a:t>
            </a:r>
          </a:p>
          <a:p>
            <a:pPr lvl="1"/>
            <a:r>
              <a:rPr lang="en-US" sz="2700" dirty="0" smtClean="0"/>
              <a:t>Spawn in small, low-gradient tributaries</a:t>
            </a:r>
          </a:p>
          <a:p>
            <a:r>
              <a:rPr lang="en-US" sz="3000" dirty="0" smtClean="0"/>
              <a:t>Sockeye</a:t>
            </a:r>
          </a:p>
          <a:p>
            <a:pPr lvl="1"/>
            <a:r>
              <a:rPr lang="en-US" sz="2700" dirty="0" smtClean="0"/>
              <a:t>Spawn in lakes</a:t>
            </a:r>
          </a:p>
          <a:p>
            <a:r>
              <a:rPr lang="en-US" sz="3000" dirty="0" smtClean="0"/>
              <a:t>Steelhead and Trout</a:t>
            </a:r>
          </a:p>
          <a:p>
            <a:pPr lvl="1"/>
            <a:r>
              <a:rPr lang="en-US" sz="2700" dirty="0" smtClean="0"/>
              <a:t>Spawn in tributaries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1524000"/>
            <a:ext cx="425512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602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Autofit/>
          </a:bodyPr>
          <a:lstStyle/>
          <a:p>
            <a:r>
              <a:rPr lang="en-US" dirty="0" smtClean="0"/>
              <a:t>What is a Watershed?</a:t>
            </a:r>
          </a:p>
          <a:p>
            <a:r>
              <a:rPr lang="en-US" dirty="0" smtClean="0"/>
              <a:t>Patterns in Watershed </a:t>
            </a:r>
            <a:r>
              <a:rPr lang="en-US" dirty="0"/>
              <a:t>C</a:t>
            </a:r>
            <a:r>
              <a:rPr lang="en-US" dirty="0" smtClean="0"/>
              <a:t>onditions</a:t>
            </a:r>
          </a:p>
          <a:p>
            <a:r>
              <a:rPr lang="en-US" dirty="0" smtClean="0"/>
              <a:t>Water Dynamics</a:t>
            </a:r>
          </a:p>
          <a:p>
            <a:r>
              <a:rPr lang="en-US" dirty="0" smtClean="0"/>
              <a:t>Soil and Sediments</a:t>
            </a:r>
          </a:p>
          <a:p>
            <a:r>
              <a:rPr lang="en-US" dirty="0" smtClean="0"/>
              <a:t>Vegetation</a:t>
            </a:r>
          </a:p>
          <a:p>
            <a:r>
              <a:rPr lang="en-US" dirty="0" smtClean="0"/>
              <a:t>Wetlands</a:t>
            </a:r>
          </a:p>
          <a:p>
            <a:r>
              <a:rPr lang="en-US" dirty="0" smtClean="0"/>
              <a:t>Water Quality</a:t>
            </a:r>
          </a:p>
          <a:p>
            <a:r>
              <a:rPr lang="en-US" dirty="0" smtClean="0"/>
              <a:t>Fisheries Resources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4591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219200"/>
            <a:ext cx="8001000" cy="47251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457200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Human Impacts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73290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Human Impacts Cont.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6929" y="1600200"/>
            <a:ext cx="7290141" cy="4525963"/>
          </a:xfrm>
        </p:spPr>
      </p:pic>
    </p:spTree>
    <p:extLst>
      <p:ext uri="{BB962C8B-B14F-4D97-AF65-F5344CB8AC3E}">
        <p14:creationId xmlns:p14="http://schemas.microsoft.com/office/powerpoint/2010/main" xmlns="" val="3953370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Watershed: </a:t>
            </a:r>
            <a:r>
              <a:rPr lang="en-US" dirty="0"/>
              <a:t>a</a:t>
            </a:r>
            <a:r>
              <a:rPr lang="en-US" dirty="0" smtClean="0"/>
              <a:t>rea of land that drains downslope to the lowest point</a:t>
            </a:r>
          </a:p>
          <a:p>
            <a:r>
              <a:rPr lang="en-US" dirty="0" smtClean="0"/>
              <a:t>Watersheds determined by geology, climate, and disturbances</a:t>
            </a:r>
          </a:p>
          <a:p>
            <a:r>
              <a:rPr lang="en-US" dirty="0" smtClean="0"/>
              <a:t>Can only control human-induced sedimentation</a:t>
            </a:r>
          </a:p>
          <a:p>
            <a:r>
              <a:rPr lang="en-US" dirty="0" smtClean="0"/>
              <a:t>Vegetation is critical in healthy watersheds</a:t>
            </a:r>
          </a:p>
          <a:p>
            <a:r>
              <a:rPr lang="en-US" dirty="0" smtClean="0"/>
              <a:t>Water quality is vital for living organisms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57153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Watershed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81200"/>
          </a:xfrm>
        </p:spPr>
        <p:txBody>
          <a:bodyPr/>
          <a:lstStyle/>
          <a:p>
            <a:r>
              <a:rPr lang="en-US" sz="3000" dirty="0" smtClean="0"/>
              <a:t>“Area of land that drains downslope to the lowest point”- OWEB</a:t>
            </a:r>
          </a:p>
          <a:p>
            <a:pPr lvl="1"/>
            <a:r>
              <a:rPr lang="en-US" sz="2700" dirty="0" smtClean="0"/>
              <a:t>Drainage pathways can be surficial or underground</a:t>
            </a:r>
            <a:endParaRPr lang="en-US" sz="2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3400" y="3690282"/>
            <a:ext cx="3683000" cy="31677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3429000"/>
            <a:ext cx="5181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/>
              <a:t>Assessments should occur at the watershed level due to </a:t>
            </a:r>
            <a:r>
              <a:rPr lang="en-US" sz="3000" b="1" dirty="0" smtClean="0"/>
              <a:t>connectivity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/>
              <a:t>Activity affecting the watershed at one location will affect the watershed downstream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xmlns="" val="323962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Watershed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952999"/>
          </a:xfrm>
        </p:spPr>
        <p:txBody>
          <a:bodyPr>
            <a:normAutofit/>
          </a:bodyPr>
          <a:lstStyle/>
          <a:p>
            <a:r>
              <a:rPr lang="en-US" sz="3000" dirty="0" smtClean="0"/>
              <a:t>Watersheds are broken into categories</a:t>
            </a:r>
          </a:p>
          <a:p>
            <a:pPr lvl="1"/>
            <a:r>
              <a:rPr lang="en-US" dirty="0" smtClean="0"/>
              <a:t>River Basins</a:t>
            </a:r>
          </a:p>
          <a:p>
            <a:pPr lvl="1"/>
            <a:r>
              <a:rPr lang="en-US" dirty="0" smtClean="0"/>
              <a:t>Sub-basins</a:t>
            </a:r>
          </a:p>
          <a:p>
            <a:pPr lvl="1"/>
            <a:r>
              <a:rPr lang="en-US" dirty="0" smtClean="0"/>
              <a:t>Watershed</a:t>
            </a:r>
          </a:p>
          <a:p>
            <a:pPr lvl="2"/>
            <a:r>
              <a:rPr lang="en-US" dirty="0" smtClean="0"/>
              <a:t>Sub-watershed</a:t>
            </a:r>
          </a:p>
          <a:p>
            <a:pPr lvl="2"/>
            <a:r>
              <a:rPr lang="en-US" dirty="0" smtClean="0"/>
              <a:t>Drainage</a:t>
            </a:r>
          </a:p>
          <a:p>
            <a:pPr lvl="2"/>
            <a:r>
              <a:rPr lang="en-US" dirty="0" smtClean="0"/>
              <a:t>Site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5249" y="1332411"/>
            <a:ext cx="4662551" cy="522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869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Regional Patterns in Watershed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/>
              <a:t>Watersheds determined by geology, climate, and </a:t>
            </a:r>
            <a:r>
              <a:rPr lang="en-US" sz="3000" b="1" dirty="0" smtClean="0"/>
              <a:t>disturbances</a:t>
            </a:r>
            <a:endParaRPr lang="en-US" sz="3000" dirty="0" smtClean="0"/>
          </a:p>
          <a:p>
            <a:pPr lvl="1"/>
            <a:r>
              <a:rPr lang="en-US" dirty="0" smtClean="0"/>
              <a:t>Geology: uplifting can influence slope and orientation of bedrock</a:t>
            </a:r>
          </a:p>
          <a:p>
            <a:pPr lvl="1"/>
            <a:r>
              <a:rPr lang="en-US" dirty="0" smtClean="0"/>
              <a:t>Climate: elevation, precipitation, and vegetation</a:t>
            </a:r>
          </a:p>
          <a:p>
            <a:pPr lvl="1"/>
            <a:r>
              <a:rPr lang="en-US" dirty="0" smtClean="0"/>
              <a:t>Disturbances: large or small scale</a:t>
            </a:r>
          </a:p>
          <a:p>
            <a:pPr lvl="2"/>
            <a:r>
              <a:rPr lang="en-US" sz="2600" dirty="0" smtClean="0"/>
              <a:t>Small Scale: trees blown into a stream</a:t>
            </a:r>
          </a:p>
          <a:p>
            <a:pPr lvl="2"/>
            <a:r>
              <a:rPr lang="en-US" sz="2600" dirty="0" smtClean="0"/>
              <a:t>Large Scale: fire or flood</a:t>
            </a:r>
          </a:p>
          <a:p>
            <a:pPr lvl="2"/>
            <a:r>
              <a:rPr lang="en-US" sz="2600" dirty="0" smtClean="0"/>
              <a:t>Natural part of watershed evolution</a:t>
            </a:r>
          </a:p>
          <a:p>
            <a:pPr lvl="2"/>
            <a:r>
              <a:rPr lang="en-US" sz="2600" dirty="0" smtClean="0"/>
              <a:t>Human activities can increase timing and intensity </a:t>
            </a:r>
          </a:p>
          <a:p>
            <a:pPr lvl="3"/>
            <a:r>
              <a:rPr lang="en-US" sz="2400" dirty="0" smtClean="0"/>
              <a:t>i.e. roads creating impervious surfaces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5062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Water Dynamics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609600"/>
            <a:ext cx="5879719" cy="3276600"/>
          </a:xfrm>
        </p:spPr>
      </p:pic>
      <p:sp>
        <p:nvSpPr>
          <p:cNvPr id="5" name="TextBox 4"/>
          <p:cNvSpPr txBox="1"/>
          <p:nvPr/>
        </p:nvSpPr>
        <p:spPr>
          <a:xfrm>
            <a:off x="7543800" y="3352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Water Cycle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3810000"/>
            <a:ext cx="8763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Precipitation uses three pathways on Earth’s surface</a:t>
            </a:r>
          </a:p>
          <a:p>
            <a:pPr marL="742950" lvl="1" indent="-285750">
              <a:buFont typeface="Calibri" panose="020F0502020204030204" pitchFamily="34" charset="0"/>
              <a:buChar char="—"/>
            </a:pPr>
            <a:r>
              <a:rPr lang="en-US" sz="2600" dirty="0" smtClean="0"/>
              <a:t>Intercepted by vegetation and evaporated or </a:t>
            </a:r>
            <a:r>
              <a:rPr lang="en-US" sz="2600" b="1" dirty="0" smtClean="0"/>
              <a:t>transpired</a:t>
            </a:r>
            <a:r>
              <a:rPr lang="en-US" sz="2600" dirty="0" smtClean="0"/>
              <a:t> back to atmosphere</a:t>
            </a:r>
          </a:p>
          <a:p>
            <a:pPr marL="742950" lvl="1" indent="-285750">
              <a:buFont typeface="Calibri" panose="020F0502020204030204" pitchFamily="34" charset="0"/>
              <a:buChar char="—"/>
            </a:pPr>
            <a:r>
              <a:rPr lang="en-US" sz="2600" dirty="0" smtClean="0"/>
              <a:t>Move downslope on surface or through soil to stream system</a:t>
            </a:r>
          </a:p>
          <a:p>
            <a:pPr marL="742950" lvl="1" indent="-285750">
              <a:buFont typeface="Calibri" panose="020F0502020204030204" pitchFamily="34" charset="0"/>
              <a:buChar char="—"/>
            </a:pPr>
            <a:r>
              <a:rPr lang="en-US" sz="2600" dirty="0" smtClean="0"/>
              <a:t>Stored in snowpack, groundwater, ponds, or wetlands for a period of time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xmlns="" val="398982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Dynamics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Precipitation is generally less than infiltration rates</a:t>
            </a:r>
          </a:p>
          <a:p>
            <a:pPr lvl="1"/>
            <a:r>
              <a:rPr lang="en-US" dirty="0" smtClean="0"/>
              <a:t>Little surface runoff or overland flows occur</a:t>
            </a:r>
          </a:p>
          <a:p>
            <a:r>
              <a:rPr lang="en-US" dirty="0" smtClean="0"/>
              <a:t>Decreases in infiltration rates can cause larger peak flows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educe water storage and result in low flows</a:t>
            </a:r>
          </a:p>
        </p:txBody>
      </p:sp>
    </p:spTree>
    <p:extLst>
      <p:ext uri="{BB962C8B-B14F-4D97-AF65-F5344CB8AC3E}">
        <p14:creationId xmlns:p14="http://schemas.microsoft.com/office/powerpoint/2010/main" xmlns="" val="128827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Hydrologic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067801" cy="838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Steep slopes and/or thin soil move water relatively quickly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215" y="1447800"/>
            <a:ext cx="5997024" cy="2362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733800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Larger watersheds, deep soils, and extensive storage sites tend to move water slower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94" y="4627097"/>
            <a:ext cx="6753551" cy="223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470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Soil Erosion and Sediment in Streams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Sediment Derived from</a:t>
            </a:r>
          </a:p>
          <a:p>
            <a:pPr lvl="1"/>
            <a:r>
              <a:rPr lang="en-US" dirty="0" smtClean="0"/>
              <a:t>Erosion of upland areas</a:t>
            </a:r>
          </a:p>
          <a:p>
            <a:pPr lvl="1"/>
            <a:r>
              <a:rPr lang="en-US" dirty="0" smtClean="0"/>
              <a:t>Lateral movement of stream channels</a:t>
            </a:r>
          </a:p>
          <a:p>
            <a:pPr lvl="1"/>
            <a:r>
              <a:rPr lang="en-US" dirty="0" err="1" smtClean="0"/>
              <a:t>Downcutting</a:t>
            </a:r>
            <a:r>
              <a:rPr lang="en-US" dirty="0" smtClean="0"/>
              <a:t> of stream beds</a:t>
            </a:r>
          </a:p>
          <a:p>
            <a:r>
              <a:rPr lang="en-US" dirty="0" smtClean="0"/>
              <a:t>Sediment balance is important</a:t>
            </a:r>
          </a:p>
          <a:p>
            <a:pPr lvl="1"/>
            <a:r>
              <a:rPr lang="en-US" dirty="0" smtClean="0"/>
              <a:t>Fine sediment can blanket spawning gravel and cover rock surfaces for insects</a:t>
            </a:r>
          </a:p>
          <a:p>
            <a:pPr lvl="1"/>
            <a:r>
              <a:rPr lang="en-US" dirty="0" smtClean="0"/>
              <a:t>Suspended sediments can cloud water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10739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668</Words>
  <Application>Microsoft Office PowerPoint</Application>
  <PresentationFormat>On-screen Show (4:3)</PresentationFormat>
  <Paragraphs>131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Fundamentals of River Restoration and Salmonid Fisheries OWEB, 1999, Fundamentals of River Restoration and Salmonid Fisheries</vt:lpstr>
      <vt:lpstr>Overview</vt:lpstr>
      <vt:lpstr>What is a Watershed</vt:lpstr>
      <vt:lpstr>What is a Watershed Cont.</vt:lpstr>
      <vt:lpstr>Regional Patterns in Watershed Conditions</vt:lpstr>
      <vt:lpstr>Water Dynamics</vt:lpstr>
      <vt:lpstr>Water Dynamics Cont.</vt:lpstr>
      <vt:lpstr>Hydrologic Data</vt:lpstr>
      <vt:lpstr>Soil Erosion and Sediment in Streams</vt:lpstr>
      <vt:lpstr>Soil Erosion and Sediment in Streams Cont.</vt:lpstr>
      <vt:lpstr>Soil Erosion</vt:lpstr>
      <vt:lpstr>Soil Erosion</vt:lpstr>
      <vt:lpstr>Vegetation</vt:lpstr>
      <vt:lpstr>Slide 14</vt:lpstr>
      <vt:lpstr>Wetlands</vt:lpstr>
      <vt:lpstr>Water Quality</vt:lpstr>
      <vt:lpstr>Water Quality Cont.</vt:lpstr>
      <vt:lpstr>Fisheries Resource</vt:lpstr>
      <vt:lpstr>Fisheries Resource</vt:lpstr>
      <vt:lpstr>Slide 20</vt:lpstr>
      <vt:lpstr>Human Impacts Cont.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River Restoration and Salmonid Fisheries OWEB, 1999, Fundamentals of River Restoration and Salmonid Fisheries</dc:title>
  <dc:creator>Windows User</dc:creator>
  <cp:lastModifiedBy>UCS</cp:lastModifiedBy>
  <cp:revision>22</cp:revision>
  <dcterms:created xsi:type="dcterms:W3CDTF">2015-04-22T01:45:26Z</dcterms:created>
  <dcterms:modified xsi:type="dcterms:W3CDTF">2015-05-16T01:28:47Z</dcterms:modified>
</cp:coreProperties>
</file>