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5" r:id="rId5"/>
    <p:sldId id="266" r:id="rId6"/>
    <p:sldId id="26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Jq1U8JyHW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685800"/>
            <a:ext cx="9067800" cy="22098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800" dirty="0" smtClean="0">
                <a:solidFill>
                  <a:srgbClr val="FFFF99"/>
                </a:solidFill>
                <a:effectLst/>
              </a:rPr>
              <a:t>Perspectives on River Restoration</a:t>
            </a:r>
            <a:endParaRPr lang="en-US" sz="4800" dirty="0">
              <a:solidFill>
                <a:srgbClr val="FFFF99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704" y="3048000"/>
            <a:ext cx="7854696" cy="2514600"/>
          </a:xfrm>
        </p:spPr>
        <p:txBody>
          <a:bodyPr anchor="ctr" anchorCtr="1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ES407 Senior Seminar Working Group</a:t>
            </a:r>
          </a:p>
          <a:p>
            <a:pPr algn="ctr">
              <a:spcBef>
                <a:spcPts val="0"/>
              </a:spcBef>
            </a:pPr>
            <a:endParaRPr lang="en-US" sz="3200" b="1" dirty="0" smtClean="0">
              <a:solidFill>
                <a:srgbClr val="FFFF99"/>
              </a:solidFill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en-US" sz="2800" dirty="0" smtClean="0">
                <a:solidFill>
                  <a:srgbClr val="FFFF99"/>
                </a:solidFill>
                <a:latin typeface="+mj-lt"/>
              </a:rPr>
              <a:t>Earth and Physical Science Department</a:t>
            </a:r>
          </a:p>
          <a:p>
            <a:pPr algn="ctr">
              <a:spcBef>
                <a:spcPts val="0"/>
              </a:spcBef>
            </a:pPr>
            <a:r>
              <a:rPr lang="en-US" sz="2800" dirty="0" smtClean="0">
                <a:solidFill>
                  <a:srgbClr val="FFFF99"/>
                </a:solidFill>
                <a:latin typeface="+mj-lt"/>
              </a:rPr>
              <a:t>Western Oregon University</a:t>
            </a:r>
          </a:p>
          <a:p>
            <a:pPr algn="ctr">
              <a:spcBef>
                <a:spcPts val="0"/>
              </a:spcBef>
            </a:pPr>
            <a:r>
              <a:rPr lang="en-US" sz="2800" dirty="0" smtClean="0">
                <a:solidFill>
                  <a:srgbClr val="FFFF99"/>
                </a:solidFill>
                <a:latin typeface="+mj-lt"/>
              </a:rPr>
              <a:t>Monmouth, Oregon</a:t>
            </a:r>
          </a:p>
        </p:txBody>
      </p:sp>
    </p:spTree>
    <p:extLst>
      <p:ext uri="{BB962C8B-B14F-4D97-AF65-F5344CB8AC3E}">
        <p14:creationId xmlns:p14="http://schemas.microsoft.com/office/powerpoint/2010/main" val="19805299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2752" y="381000"/>
            <a:ext cx="7851648" cy="11430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River Restoration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" y="1600200"/>
            <a:ext cx="8839200" cy="4876800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Restoration Defined: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Improving hydrologic, geomorphic, and ecological processes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" pitchFamily="2" charset="2"/>
              <a:buChar char="§"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Replacing lost or damaged elements of the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natural system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Oregon Plan for Salmon and Watersheds: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Restoring fish populations and aquatic systems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OWEB: 1997 Legislation (Lottery Fund)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" pitchFamily="2" charset="2"/>
              <a:buChar char="§"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tabLst/>
              <a:defRPr/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appery.com/maps/Columbia-River-Basin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"/>
            <a:ext cx="8191498" cy="65532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533400"/>
            <a:ext cx="7851648" cy="11430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Historical Framework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600" y="1676400"/>
            <a:ext cx="8692896" cy="5029200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Lewis and Clark Expedition </a:t>
            </a:r>
            <a:r>
              <a:rPr lang="en-US" sz="3200" b="1" i="1" dirty="0" smtClean="0">
                <a:solidFill>
                  <a:srgbClr val="FFFF99"/>
                </a:solidFill>
                <a:latin typeface="+mj-lt"/>
              </a:rPr>
              <a:t>ca.</a:t>
            </a: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 1805</a:t>
            </a: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Hudson’s Bay Co. Trappers </a:t>
            </a:r>
            <a:r>
              <a:rPr lang="en-US" sz="3200" b="1" i="1" dirty="0" smtClean="0">
                <a:solidFill>
                  <a:srgbClr val="FFFF99"/>
                </a:solidFill>
                <a:latin typeface="+mj-lt"/>
              </a:rPr>
              <a:t>ca.</a:t>
            </a: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 1830-1840</a:t>
            </a: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Willamette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Valley Settlement 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ca.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1840-1880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Logging and Timber Industry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3200" b="1" noProof="0" dirty="0" smtClean="0">
                <a:solidFill>
                  <a:srgbClr val="FFFF99"/>
                </a:solidFill>
                <a:latin typeface="+mj-lt"/>
              </a:rPr>
              <a:t>Agricultural Development</a:t>
            </a: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Columbia Basin Dam Projects </a:t>
            </a:r>
            <a:r>
              <a:rPr lang="en-US" sz="3200" b="1" i="1" dirty="0" smtClean="0">
                <a:solidFill>
                  <a:srgbClr val="FFFF99"/>
                </a:solidFill>
                <a:latin typeface="+mj-lt"/>
              </a:rPr>
              <a:t>ca.</a:t>
            </a: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 1930-1950’s</a:t>
            </a:r>
            <a:endParaRPr lang="en-US" sz="3200" b="1" noProof="0" dirty="0" smtClean="0">
              <a:solidFill>
                <a:srgbClr val="FFFF99"/>
              </a:solidFill>
              <a:latin typeface="+mj-lt"/>
            </a:endParaRP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Urbanization of Puget-Willamette</a:t>
            </a:r>
            <a:r>
              <a:rPr kumimoji="0" lang="en-US" sz="3200" b="1" i="0" u="none" strike="noStrike" kern="1200" cap="none" spc="0" normalizeH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Lowland</a:t>
            </a: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tabLst/>
              <a:defRPr/>
            </a:pPr>
            <a:endParaRPr lang="en-US" sz="2800" b="1" baseline="0" noProof="0" dirty="0" smtClean="0">
              <a:solidFill>
                <a:srgbClr val="FFFF99"/>
              </a:solidFill>
              <a:latin typeface="+mj-lt"/>
            </a:endParaRP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tabLst/>
              <a:defRPr/>
            </a:pPr>
            <a:r>
              <a:rPr lang="en-US" sz="2800" b="1" i="1" baseline="0" noProof="0" dirty="0" smtClean="0">
                <a:solidFill>
                  <a:srgbClr val="FFFF99"/>
                </a:solidFill>
                <a:latin typeface="+mj-lt"/>
              </a:rPr>
              <a:t>Moral of Story: 150</a:t>
            </a:r>
            <a:r>
              <a:rPr lang="en-US" sz="2800" b="1" i="1" noProof="0" dirty="0" smtClean="0">
                <a:solidFill>
                  <a:srgbClr val="FFFF99"/>
                </a:solidFill>
                <a:latin typeface="+mj-lt"/>
              </a:rPr>
              <a:t> – 200 years of intensive </a:t>
            </a:r>
            <a:r>
              <a:rPr lang="en-US" sz="2800" b="1" i="1" dirty="0" smtClean="0">
                <a:solidFill>
                  <a:srgbClr val="FFFF99"/>
                </a:solidFill>
                <a:latin typeface="+mj-lt"/>
              </a:rPr>
              <a:t>m</a:t>
            </a:r>
            <a:r>
              <a:rPr lang="en-US" sz="2800" b="1" i="1" noProof="0" dirty="0" err="1" smtClean="0">
                <a:solidFill>
                  <a:srgbClr val="FFFF99"/>
                </a:solidFill>
                <a:latin typeface="+mj-lt"/>
              </a:rPr>
              <a:t>anagement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381000"/>
            <a:ext cx="8534400" cy="11430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Most Common Remedial Actions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84504" y="1371600"/>
            <a:ext cx="7854696" cy="5181600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Riparian Vegetation / Planting: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Tree cover for stream channels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Invasive plant mitigation</a:t>
            </a: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Large Woody Debris Replenishment: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LWD placement and recruitment</a:t>
            </a: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Erosion Mitigation</a:t>
            </a: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Fish Passage: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0000"/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Culverts and dams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tabLst/>
              <a:defRPr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Picture 9" descr="Edwithbigfish"/>
          <p:cNvPicPr>
            <a:picLocks noChangeAspect="1" noChangeArrowheads="1"/>
          </p:cNvPicPr>
          <p:nvPr/>
        </p:nvPicPr>
        <p:blipFill>
          <a:blip r:embed="rId2" cstate="print"/>
          <a:srcRect l="12674" t="3830" r="26984" b="24547"/>
          <a:stretch>
            <a:fillRect/>
          </a:stretch>
        </p:blipFill>
        <p:spPr bwMode="auto">
          <a:xfrm>
            <a:off x="5943600" y="4521455"/>
            <a:ext cx="2819400" cy="226034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7851648" cy="9144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Session Overview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" y="1371600"/>
            <a:ext cx="9220200" cy="5562600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rgbClr val="FFFF00"/>
              </a:buClr>
              <a:buSzPct val="95000"/>
              <a:defRPr/>
            </a:pPr>
            <a:r>
              <a:rPr lang="en-US" sz="2600" b="1" dirty="0" smtClean="0">
                <a:solidFill>
                  <a:srgbClr val="FFFF99"/>
                </a:solidFill>
                <a:latin typeface="Calibri" pitchFamily="34" charset="0"/>
              </a:rPr>
              <a:t>Katie Halvorson: </a:t>
            </a:r>
          </a:p>
          <a:p>
            <a:pPr marL="274320" lvl="0" indent="-274320">
              <a:spcBef>
                <a:spcPts val="600"/>
              </a:spcBef>
              <a:buClr>
                <a:srgbClr val="FFFF00"/>
              </a:buClr>
              <a:buSzPct val="95000"/>
              <a:defRPr/>
            </a:pPr>
            <a:r>
              <a:rPr lang="en-US" sz="2600" b="1" dirty="0" smtClean="0">
                <a:solidFill>
                  <a:srgbClr val="FFFF99"/>
                </a:solidFill>
                <a:latin typeface="Calibri" pitchFamily="34" charset="0"/>
              </a:rPr>
              <a:t>     “Watershed Assessment and River Restoration Strategies”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lvl="0" indent="-274320">
              <a:spcBef>
                <a:spcPts val="600"/>
              </a:spcBef>
              <a:buClr>
                <a:srgbClr val="FFFF00"/>
              </a:buClr>
              <a:buSzPct val="95000"/>
              <a:defRPr/>
            </a:pPr>
            <a:r>
              <a:rPr lang="en-US" sz="2600" b="1" dirty="0" smtClean="0">
                <a:solidFill>
                  <a:srgbClr val="FFFF99"/>
                </a:solidFill>
                <a:latin typeface="Calibri" pitchFamily="34" charset="0"/>
              </a:rPr>
              <a:t>Dylan Castle: </a:t>
            </a:r>
          </a:p>
          <a:p>
            <a:pPr marL="274320" lvl="0" indent="-274320">
              <a:spcBef>
                <a:spcPts val="600"/>
              </a:spcBef>
              <a:buClr>
                <a:srgbClr val="FFFF00"/>
              </a:buClr>
              <a:buSzPct val="95000"/>
              <a:defRPr/>
            </a:pPr>
            <a:r>
              <a:rPr lang="en-US" sz="2600" b="1" dirty="0" smtClean="0">
                <a:solidFill>
                  <a:srgbClr val="FFFF99"/>
                </a:solidFill>
                <a:latin typeface="Calibri" pitchFamily="34" charset="0"/>
              </a:rPr>
              <a:t>    “</a:t>
            </a:r>
            <a:r>
              <a:rPr lang="en-US" sz="2600" b="1" dirty="0" err="1" smtClean="0">
                <a:solidFill>
                  <a:srgbClr val="FFFF99"/>
                </a:solidFill>
                <a:latin typeface="Calibri" pitchFamily="34" charset="0"/>
              </a:rPr>
              <a:t>Salmonid</a:t>
            </a:r>
            <a:r>
              <a:rPr lang="en-US" sz="2600" b="1" dirty="0" smtClean="0">
                <a:solidFill>
                  <a:srgbClr val="FFFF99"/>
                </a:solidFill>
                <a:latin typeface="Calibri" pitchFamily="34" charset="0"/>
              </a:rPr>
              <a:t> Habitat as a Guiding Principle in River Restoration”</a:t>
            </a:r>
          </a:p>
          <a:p>
            <a:pPr marL="274320" lvl="0" indent="-274320">
              <a:spcBef>
                <a:spcPts val="600"/>
              </a:spcBef>
              <a:buClr>
                <a:srgbClr val="FFFF00"/>
              </a:buClr>
              <a:buSzPct val="95000"/>
              <a:defRPr/>
            </a:pPr>
            <a:r>
              <a:rPr lang="en-US" sz="2600" b="1" dirty="0" smtClean="0">
                <a:solidFill>
                  <a:srgbClr val="FFFF99"/>
                </a:solidFill>
                <a:latin typeface="Calibri" pitchFamily="34" charset="0"/>
              </a:rPr>
              <a:t>Ryan Johnson: </a:t>
            </a:r>
          </a:p>
          <a:p>
            <a:pPr marL="274320" lvl="0" indent="-274320">
              <a:spcBef>
                <a:spcPts val="600"/>
              </a:spcBef>
              <a:buClr>
                <a:srgbClr val="FFFF00"/>
              </a:buClr>
              <a:buSzPct val="95000"/>
              <a:defRPr/>
            </a:pPr>
            <a:r>
              <a:rPr lang="en-US" sz="2600" b="1" dirty="0" smtClean="0">
                <a:solidFill>
                  <a:srgbClr val="FFFF99"/>
                </a:solidFill>
                <a:latin typeface="Calibri" pitchFamily="34" charset="0"/>
              </a:rPr>
              <a:t>    “Fluvial Hydrology, Fish Passage, and Sedimentation”</a:t>
            </a:r>
          </a:p>
          <a:p>
            <a:pPr marL="274320" lvl="0" indent="-274320">
              <a:spcBef>
                <a:spcPts val="600"/>
              </a:spcBef>
              <a:buClr>
                <a:srgbClr val="FFFF00"/>
              </a:buClr>
              <a:buSzPct val="95000"/>
              <a:defRPr/>
            </a:pPr>
            <a:r>
              <a:rPr lang="en-US" sz="2600" b="1" dirty="0" smtClean="0">
                <a:solidFill>
                  <a:srgbClr val="FFFF99"/>
                </a:solidFill>
                <a:latin typeface="Calibri" pitchFamily="34" charset="0"/>
              </a:rPr>
              <a:t>Ian McBride: </a:t>
            </a:r>
          </a:p>
          <a:p>
            <a:pPr marL="274320" lvl="0" indent="-274320">
              <a:spcBef>
                <a:spcPts val="600"/>
              </a:spcBef>
              <a:buClr>
                <a:srgbClr val="FFFF00"/>
              </a:buClr>
              <a:buSzPct val="95000"/>
              <a:defRPr/>
            </a:pPr>
            <a:r>
              <a:rPr lang="en-US" sz="2600" b="1" dirty="0" smtClean="0">
                <a:solidFill>
                  <a:srgbClr val="FFFF99"/>
                </a:solidFill>
                <a:latin typeface="Calibri" pitchFamily="34" charset="0"/>
              </a:rPr>
              <a:t>    “Riparian Vegetation, Land Use and Habitat Restoration”</a:t>
            </a:r>
          </a:p>
          <a:p>
            <a:pPr marL="274320" lvl="0" indent="-274320">
              <a:spcBef>
                <a:spcPts val="600"/>
              </a:spcBef>
              <a:buClr>
                <a:srgbClr val="FFFF00"/>
              </a:buClr>
              <a:buSzPct val="95000"/>
              <a:defRPr/>
            </a:pPr>
            <a:r>
              <a:rPr lang="en-US" sz="2600" b="1" dirty="0" smtClean="0">
                <a:solidFill>
                  <a:srgbClr val="FFFF99"/>
                </a:solidFill>
                <a:latin typeface="Calibri" pitchFamily="34" charset="0"/>
              </a:rPr>
              <a:t>Esteban </a:t>
            </a:r>
            <a:r>
              <a:rPr lang="en-US" sz="2600" b="1" dirty="0" err="1" smtClean="0">
                <a:solidFill>
                  <a:srgbClr val="FFFF99"/>
                </a:solidFill>
                <a:latin typeface="Calibri" pitchFamily="34" charset="0"/>
              </a:rPr>
              <a:t>Quiles</a:t>
            </a:r>
            <a:r>
              <a:rPr lang="en-US" sz="2600" b="1" dirty="0" smtClean="0">
                <a:solidFill>
                  <a:srgbClr val="FFFF99"/>
                </a:solidFill>
                <a:latin typeface="Calibri" pitchFamily="34" charset="0"/>
              </a:rPr>
              <a:t>: </a:t>
            </a:r>
          </a:p>
          <a:p>
            <a:pPr marL="274320" lvl="0" indent="-274320">
              <a:spcBef>
                <a:spcPts val="600"/>
              </a:spcBef>
              <a:buClr>
                <a:srgbClr val="FFFF00"/>
              </a:buClr>
              <a:buSzPct val="95000"/>
              <a:defRPr/>
            </a:pPr>
            <a:r>
              <a:rPr lang="en-US" sz="2600" b="1" dirty="0" smtClean="0">
                <a:solidFill>
                  <a:srgbClr val="FFFF99"/>
                </a:solidFill>
                <a:latin typeface="Calibri" pitchFamily="34" charset="0"/>
              </a:rPr>
              <a:t>    “Channel Modification and Restoration”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2752" y="2133600"/>
            <a:ext cx="7851648" cy="23622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i="1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Five-Minute River Interlude 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en-US" sz="2000" i="1" dirty="0" smtClean="0">
                <a:hlinkClick r:id="rId2"/>
              </a:rPr>
              <a:t>https://www.youtube.com/watch?v=8Jq1U8JyHW4</a:t>
            </a:r>
            <a:endParaRPr lang="en-US" altLang="en-US" sz="2000" i="1" dirty="0" smtClean="0"/>
          </a:p>
          <a:p>
            <a:pPr algn="ctr">
              <a:spcBef>
                <a:spcPct val="0"/>
              </a:spcBef>
              <a:defRPr/>
            </a:pPr>
            <a:endParaRPr lang="en-US" sz="3200" i="1" dirty="0" smtClean="0">
              <a:solidFill>
                <a:srgbClr val="FFFF99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3200" i="1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000" i="1" dirty="0" err="1" smtClean="0">
                <a:hlinkClick r:id="rId2"/>
              </a:rPr>
              <a:t>Youtube</a:t>
            </a:r>
            <a:r>
              <a:rPr lang="en-US" altLang="en-US" sz="2000" i="1" dirty="0" smtClean="0">
                <a:hlinkClick r:id="rId2"/>
              </a:rPr>
              <a:t> - Salmon Spawning</a:t>
            </a:r>
            <a:endParaRPr lang="en-US" altLang="en-US" sz="2000" i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1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287</TotalTime>
  <Words>228</Words>
  <Application>Microsoft Office PowerPoint</Application>
  <PresentationFormat>On-screen Show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Perspectives on River Restoration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Process-based Principles for Restoring River Ecosystems</dc:title>
  <dc:creator>Ryan Johnson</dc:creator>
  <cp:lastModifiedBy>Windows User</cp:lastModifiedBy>
  <cp:revision>83</cp:revision>
  <dcterms:created xsi:type="dcterms:W3CDTF">2015-04-22T07:04:28Z</dcterms:created>
  <dcterms:modified xsi:type="dcterms:W3CDTF">2015-05-28T19:22:50Z</dcterms:modified>
</cp:coreProperties>
</file>