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4" r:id="rId7"/>
    <p:sldId id="260" r:id="rId8"/>
    <p:sldId id="265" r:id="rId9"/>
    <p:sldId id="266" r:id="rId10"/>
    <p:sldId id="267" r:id="rId11"/>
    <p:sldId id="268" r:id="rId12"/>
    <p:sldId id="273" r:id="rId13"/>
    <p:sldId id="269" r:id="rId14"/>
    <p:sldId id="274" r:id="rId15"/>
    <p:sldId id="261" r:id="rId16"/>
    <p:sldId id="270" r:id="rId17"/>
    <p:sldId id="271" r:id="rId18"/>
    <p:sldId id="272" r:id="rId19"/>
    <p:sldId id="275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C04C17-0ADB-4CA3-84A9-678B5B6F5BB1}" type="datetimeFigureOut">
              <a:rPr lang="en-US" smtClean="0"/>
              <a:pPr/>
              <a:t>5/15/2015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0901448-4DD7-48BE-8E93-824D77E9663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Process-based Principles for Restoring River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T. </a:t>
            </a:r>
            <a:r>
              <a:rPr lang="en-US" dirty="0" err="1" smtClean="0"/>
              <a:t>Beechie</a:t>
            </a:r>
            <a:r>
              <a:rPr lang="en-US" dirty="0" smtClean="0"/>
              <a:t>, D. Sear, J. Olden, G. </a:t>
            </a:r>
            <a:r>
              <a:rPr lang="en-US" dirty="0" err="1" smtClean="0"/>
              <a:t>Pess</a:t>
            </a:r>
            <a:r>
              <a:rPr lang="en-US" dirty="0" smtClean="0"/>
              <a:t>, J. Buffington, </a:t>
            </a:r>
          </a:p>
          <a:p>
            <a:r>
              <a:rPr lang="en-US" dirty="0" smtClean="0"/>
              <a:t>H. </a:t>
            </a:r>
            <a:r>
              <a:rPr lang="en-US" dirty="0" err="1" smtClean="0"/>
              <a:t>Moir</a:t>
            </a:r>
            <a:r>
              <a:rPr lang="en-US" dirty="0" smtClean="0"/>
              <a:t>, P. Roni, M. Pollock</a:t>
            </a:r>
          </a:p>
          <a:p>
            <a:r>
              <a:rPr lang="en-US" dirty="0" smtClean="0"/>
              <a:t>2010, </a:t>
            </a:r>
            <a:r>
              <a:rPr lang="en-US" dirty="0" err="1" smtClean="0"/>
              <a:t>BioScience</a:t>
            </a:r>
            <a:r>
              <a:rPr lang="en-US" dirty="0" smtClean="0"/>
              <a:t>, v. 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80529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Principle - Scale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Actions must affect entirety of afflicted area</a:t>
            </a:r>
          </a:p>
          <a:p>
            <a:pPr lvl="1"/>
            <a:r>
              <a:rPr lang="en-US" dirty="0" smtClean="0"/>
              <a:t>On both a physical scale and biological scale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reach scale or smaller</a:t>
            </a:r>
          </a:p>
          <a:p>
            <a:pPr lvl="1"/>
            <a:r>
              <a:rPr lang="en-US" dirty="0" smtClean="0"/>
              <a:t>Most processes at reach scale or larger</a:t>
            </a:r>
          </a:p>
          <a:p>
            <a:pPr lvl="1"/>
            <a:endParaRPr lang="en-US" dirty="0"/>
          </a:p>
          <a:p>
            <a:r>
              <a:rPr lang="en-US" dirty="0" smtClean="0"/>
              <a:t>Most restoration projects at headwaters or small tributaries</a:t>
            </a:r>
          </a:p>
          <a:p>
            <a:pPr lvl="1"/>
            <a:r>
              <a:rPr lang="en-US" dirty="0" smtClean="0"/>
              <a:t>Most severe habitat changes at lowland floodplains and deltas</a:t>
            </a:r>
          </a:p>
        </p:txBody>
      </p:sp>
    </p:spTree>
    <p:extLst>
      <p:ext uri="{BB962C8B-B14F-4D97-AF65-F5344CB8AC3E}">
        <p14:creationId xmlns:p14="http://schemas.microsoft.com/office/powerpoint/2010/main" xmlns="" val="1552222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Principle - Predict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quantitative predictions</a:t>
            </a:r>
          </a:p>
          <a:p>
            <a:pPr lvl="1"/>
            <a:r>
              <a:rPr lang="en-US" dirty="0" smtClean="0"/>
              <a:t>Helps set appropriate expectations of project</a:t>
            </a:r>
          </a:p>
          <a:p>
            <a:endParaRPr lang="en-US" dirty="0" smtClean="0"/>
          </a:p>
          <a:p>
            <a:r>
              <a:rPr lang="en-US" dirty="0" smtClean="0"/>
              <a:t>Provide general range of possible outcomes</a:t>
            </a:r>
          </a:p>
          <a:p>
            <a:pPr lvl="1"/>
            <a:r>
              <a:rPr lang="en-US" dirty="0" smtClean="0"/>
              <a:t>Often difficult to predict outcome, but helps provide expectations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93737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4362" y="2510631"/>
            <a:ext cx="7915275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88966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Applying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put the right projects in the right places</a:t>
            </a:r>
          </a:p>
          <a:p>
            <a:pPr lvl="1"/>
            <a:r>
              <a:rPr lang="en-US" dirty="0"/>
              <a:t>Provide the greatest ecosystem benefit at the least </a:t>
            </a:r>
            <a:r>
              <a:rPr lang="en-US" dirty="0" smtClean="0"/>
              <a:t>cost</a:t>
            </a:r>
          </a:p>
          <a:p>
            <a:endParaRPr lang="en-US" dirty="0" smtClean="0"/>
          </a:p>
          <a:p>
            <a:r>
              <a:rPr lang="en-US" dirty="0" smtClean="0"/>
              <a:t>Set appropriate expectations for ecosystem response</a:t>
            </a:r>
          </a:p>
          <a:p>
            <a:endParaRPr lang="en-US" dirty="0" smtClean="0"/>
          </a:p>
          <a:p>
            <a:r>
              <a:rPr lang="en-US" dirty="0" smtClean="0"/>
              <a:t>Planning based on two questions: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How have changes in riverine habitats affected biota?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What are the ultimate causes of changes in riverine habitats?</a:t>
            </a:r>
          </a:p>
        </p:txBody>
      </p:sp>
    </p:spTree>
    <p:extLst>
      <p:ext uri="{BB962C8B-B14F-4D97-AF65-F5344CB8AC3E}">
        <p14:creationId xmlns:p14="http://schemas.microsoft.com/office/powerpoint/2010/main" xmlns="" val="3507348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3462" y="2196306"/>
            <a:ext cx="70770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06772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restoration classes</a:t>
            </a:r>
          </a:p>
          <a:p>
            <a:pPr lvl="1"/>
            <a:r>
              <a:rPr lang="en-US" dirty="0" smtClean="0"/>
              <a:t>Full restoration</a:t>
            </a:r>
          </a:p>
          <a:p>
            <a:pPr lvl="2"/>
            <a:r>
              <a:rPr lang="en-US" dirty="0" smtClean="0"/>
              <a:t>Preferred</a:t>
            </a:r>
          </a:p>
          <a:p>
            <a:pPr lvl="1"/>
            <a:r>
              <a:rPr lang="en-US" dirty="0" smtClean="0"/>
              <a:t>Partial restoration</a:t>
            </a:r>
          </a:p>
          <a:p>
            <a:pPr lvl="2"/>
            <a:r>
              <a:rPr lang="en-US" dirty="0" smtClean="0"/>
              <a:t>Normally best achievable goal, but still good</a:t>
            </a:r>
          </a:p>
          <a:p>
            <a:pPr lvl="1"/>
            <a:r>
              <a:rPr lang="en-US" dirty="0" smtClean="0"/>
              <a:t>Habitat creation</a:t>
            </a:r>
          </a:p>
          <a:p>
            <a:pPr lvl="2"/>
            <a:r>
              <a:rPr lang="en-US" dirty="0" smtClean="0"/>
              <a:t>Last resort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95168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Return river to natural regime</a:t>
            </a:r>
          </a:p>
          <a:p>
            <a:r>
              <a:rPr lang="en-US" dirty="0" smtClean="0"/>
              <a:t>Restore all natural processes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ustainment of habitats and biota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smtClean="0"/>
              <a:t>Blocking drainage channels</a:t>
            </a:r>
          </a:p>
          <a:p>
            <a:pPr lvl="2"/>
            <a:r>
              <a:rPr lang="en-US" dirty="0" smtClean="0"/>
              <a:t>Increases flooding</a:t>
            </a:r>
          </a:p>
          <a:p>
            <a:pPr lvl="1"/>
            <a:r>
              <a:rPr lang="en-US" dirty="0" smtClean="0"/>
              <a:t>Adding wood structures at natural jam points</a:t>
            </a:r>
          </a:p>
          <a:p>
            <a:pPr lvl="2"/>
            <a:r>
              <a:rPr lang="en-US" dirty="0" smtClean="0"/>
              <a:t>Forms pools and overbank flooding</a:t>
            </a:r>
          </a:p>
          <a:p>
            <a:pPr lvl="1"/>
            <a:r>
              <a:rPr lang="en-US" dirty="0" smtClean="0"/>
              <a:t>Removing nonnative trees</a:t>
            </a:r>
          </a:p>
          <a:p>
            <a:pPr lvl="2"/>
            <a:r>
              <a:rPr lang="en-US" dirty="0" smtClean="0"/>
              <a:t>Restore nature riparian </a:t>
            </a:r>
            <a:r>
              <a:rPr lang="en-US" dirty="0" err="1" smtClean="0"/>
              <a:t>vegitation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594845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Restoration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Restore select processes</a:t>
            </a:r>
          </a:p>
          <a:p>
            <a:r>
              <a:rPr lang="en-US" dirty="0" smtClean="0"/>
              <a:t>Mimic essential components of natural hydrograph</a:t>
            </a:r>
          </a:p>
          <a:p>
            <a:r>
              <a:rPr lang="en-US" dirty="0" smtClean="0"/>
              <a:t>Most common class</a:t>
            </a:r>
          </a:p>
          <a:p>
            <a:pPr lvl="1"/>
            <a:r>
              <a:rPr lang="en-US" dirty="0" smtClean="0"/>
              <a:t>Optimal for areas with limitations from land use or other human activity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Managing flow regime in a dammed river</a:t>
            </a:r>
          </a:p>
          <a:p>
            <a:pPr lvl="2"/>
            <a:r>
              <a:rPr lang="en-US" dirty="0" smtClean="0"/>
              <a:t>Improves ecosystem health</a:t>
            </a:r>
          </a:p>
        </p:txBody>
      </p:sp>
    </p:spTree>
    <p:extLst>
      <p:ext uri="{BB962C8B-B14F-4D97-AF65-F5344CB8AC3E}">
        <p14:creationId xmlns:p14="http://schemas.microsoft.com/office/powerpoint/2010/main" xmlns="" val="12003255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Habitat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 of symptoms, but not causes</a:t>
            </a:r>
          </a:p>
          <a:p>
            <a:pPr lvl="1"/>
            <a:r>
              <a:rPr lang="en-US" dirty="0" smtClean="0"/>
              <a:t>Not process-based</a:t>
            </a:r>
          </a:p>
          <a:p>
            <a:r>
              <a:rPr lang="en-US" dirty="0" smtClean="0"/>
              <a:t>Sometimes only option in urbanized and heavy land use areas</a:t>
            </a:r>
          </a:p>
          <a:p>
            <a:r>
              <a:rPr lang="en-US" dirty="0" smtClean="0"/>
              <a:t>Results in a static imitation of a habitat that could naturally exist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Reintroduction of wood into river system</a:t>
            </a:r>
          </a:p>
          <a:p>
            <a:pPr lvl="2"/>
            <a:r>
              <a:rPr lang="en-US" dirty="0" smtClean="0"/>
              <a:t>Treats loss of wood but not cause of wood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703215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790575"/>
            <a:ext cx="483870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6064" y="2819400"/>
            <a:ext cx="735330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62835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River and land management causing decline of river health</a:t>
            </a:r>
          </a:p>
          <a:p>
            <a:r>
              <a:rPr lang="en-US" dirty="0" smtClean="0"/>
              <a:t>Exponential rise in stress on ecosystem</a:t>
            </a:r>
          </a:p>
          <a:p>
            <a:pPr lvl="1"/>
            <a:r>
              <a:rPr lang="en-US" dirty="0" smtClean="0"/>
              <a:t>Constant increase in human demand for water and land</a:t>
            </a:r>
          </a:p>
          <a:p>
            <a:r>
              <a:rPr lang="en-US" dirty="0" smtClean="0"/>
              <a:t>Need to synthesize restoration concepts and practice</a:t>
            </a:r>
          </a:p>
          <a:p>
            <a:pPr lvl="1"/>
            <a:r>
              <a:rPr lang="en-US" dirty="0" smtClean="0"/>
              <a:t>Guiding principles for sustainable river restoration</a:t>
            </a:r>
          </a:p>
          <a:p>
            <a:endParaRPr lang="en-US" dirty="0" smtClean="0"/>
          </a:p>
          <a:p>
            <a:r>
              <a:rPr lang="en-US" dirty="0" smtClean="0"/>
              <a:t>Explanation of process-based restoration and its advantages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868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Process-based restoration</a:t>
            </a:r>
          </a:p>
          <a:p>
            <a:pPr lvl="1"/>
            <a:r>
              <a:rPr lang="en-US" dirty="0" smtClean="0"/>
              <a:t>Treats causes of degradation, not just symptoms</a:t>
            </a:r>
          </a:p>
          <a:p>
            <a:pPr lvl="1"/>
            <a:r>
              <a:rPr lang="en-US" dirty="0" smtClean="0"/>
              <a:t>Restoration of natural river regime</a:t>
            </a:r>
          </a:p>
          <a:p>
            <a:r>
              <a:rPr lang="en-US" dirty="0" smtClean="0"/>
              <a:t>Principles</a:t>
            </a:r>
          </a:p>
          <a:p>
            <a:pPr lvl="1"/>
            <a:r>
              <a:rPr lang="en-US" dirty="0"/>
              <a:t>Provides guidelines for sustainable restoration </a:t>
            </a:r>
            <a:r>
              <a:rPr lang="en-US" dirty="0" smtClean="0"/>
              <a:t>efforts</a:t>
            </a:r>
          </a:p>
          <a:p>
            <a:pPr lvl="1"/>
            <a:r>
              <a:rPr lang="en-US" dirty="0" smtClean="0"/>
              <a:t>Target, Tailor, Scale, Predict</a:t>
            </a:r>
          </a:p>
          <a:p>
            <a:r>
              <a:rPr lang="en-US" dirty="0" smtClean="0"/>
              <a:t>Restoration classes</a:t>
            </a:r>
          </a:p>
          <a:p>
            <a:pPr lvl="1"/>
            <a:r>
              <a:rPr lang="en-US" dirty="0" smtClean="0"/>
              <a:t>Determined by type and magnitude of land use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183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process-based restoration?</a:t>
            </a:r>
          </a:p>
          <a:p>
            <a:endParaRPr lang="en-US" dirty="0" smtClean="0"/>
          </a:p>
          <a:p>
            <a:r>
              <a:rPr lang="en-US" dirty="0" smtClean="0"/>
              <a:t>Advantages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Four principles of process-based restoration</a:t>
            </a:r>
          </a:p>
          <a:p>
            <a:endParaRPr lang="en-US" dirty="0" smtClean="0"/>
          </a:p>
          <a:p>
            <a:r>
              <a:rPr lang="en-US" dirty="0" smtClean="0"/>
              <a:t>Classes of restoration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027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process-based restoration?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Restoration of normative rates and magnitudes of processes</a:t>
            </a:r>
          </a:p>
          <a:p>
            <a:pPr lvl="1"/>
            <a:r>
              <a:rPr lang="en-US" dirty="0"/>
              <a:t>Physical</a:t>
            </a:r>
          </a:p>
          <a:p>
            <a:pPr lvl="1"/>
            <a:r>
              <a:rPr lang="en-US" dirty="0"/>
              <a:t>Chemical</a:t>
            </a:r>
          </a:p>
          <a:p>
            <a:pPr lvl="1"/>
            <a:r>
              <a:rPr lang="en-US" dirty="0"/>
              <a:t>Biological</a:t>
            </a:r>
          </a:p>
          <a:p>
            <a:endParaRPr lang="en-US" dirty="0" smtClean="0"/>
          </a:p>
          <a:p>
            <a:r>
              <a:rPr lang="en-US" dirty="0" smtClean="0"/>
              <a:t>Focus on correcting anthropogenic disruptions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inimal corrective intervention</a:t>
            </a:r>
          </a:p>
        </p:txBody>
      </p:sp>
    </p:spTree>
    <p:extLst>
      <p:ext uri="{BB962C8B-B14F-4D97-AF65-F5344CB8AC3E}">
        <p14:creationId xmlns:p14="http://schemas.microsoft.com/office/powerpoint/2010/main" xmlns="" val="11171629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vs. Restore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Popular methods</a:t>
            </a:r>
          </a:p>
          <a:p>
            <a:pPr lvl="1"/>
            <a:r>
              <a:rPr lang="en-US" dirty="0" smtClean="0"/>
              <a:t>Tend </a:t>
            </a:r>
            <a:r>
              <a:rPr lang="en-US" dirty="0"/>
              <a:t>to follow legal mandates</a:t>
            </a:r>
          </a:p>
          <a:p>
            <a:pPr lvl="2"/>
            <a:r>
              <a:rPr lang="en-US" dirty="0"/>
              <a:t>Restore narrowly-defined aspects of river </a:t>
            </a:r>
            <a:r>
              <a:rPr lang="en-US" dirty="0" smtClean="0"/>
              <a:t>ecosystems</a:t>
            </a:r>
          </a:p>
          <a:p>
            <a:pPr lvl="1"/>
            <a:r>
              <a:rPr lang="en-US" dirty="0" smtClean="0"/>
              <a:t>Creates habitats that conform to a standard</a:t>
            </a:r>
          </a:p>
          <a:p>
            <a:pPr lvl="2"/>
            <a:r>
              <a:rPr lang="en-US" dirty="0" smtClean="0"/>
              <a:t>“Good” habitat</a:t>
            </a:r>
          </a:p>
          <a:p>
            <a:pPr lvl="2"/>
            <a:r>
              <a:rPr lang="en-US" dirty="0" smtClean="0"/>
              <a:t>Controls processes to create habitat</a:t>
            </a:r>
          </a:p>
          <a:p>
            <a:pPr lvl="1"/>
            <a:r>
              <a:rPr lang="en-US" dirty="0" smtClean="0"/>
              <a:t>Results in artificial and unnaturally static habitats</a:t>
            </a:r>
          </a:p>
        </p:txBody>
      </p:sp>
    </p:spTree>
    <p:extLst>
      <p:ext uri="{BB962C8B-B14F-4D97-AF65-F5344CB8AC3E}">
        <p14:creationId xmlns:p14="http://schemas.microsoft.com/office/powerpoint/2010/main" xmlns="" val="2371261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Process-based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Works with sediment and discharge regimes</a:t>
            </a:r>
          </a:p>
          <a:p>
            <a:endParaRPr lang="en-US" dirty="0" smtClean="0"/>
          </a:p>
          <a:p>
            <a:r>
              <a:rPr lang="en-US" dirty="0" smtClean="0"/>
              <a:t>Identifies driving processes of stream degradation</a:t>
            </a:r>
          </a:p>
          <a:p>
            <a:endParaRPr lang="en-US" dirty="0" smtClean="0"/>
          </a:p>
          <a:p>
            <a:r>
              <a:rPr lang="en-US" dirty="0" smtClean="0"/>
              <a:t>Restores processes to promote self-restoration of stream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2223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Four guidelines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 the root causes of habitat and ecosystem change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Tailor restoration actions to local potential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Match the scale of restoration to the scale of physical and biological processes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 explicit about expected outcomes, including recovery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68575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Principle -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deal with symptoms; deal with the cause(s)</a:t>
            </a:r>
          </a:p>
          <a:p>
            <a:pPr lvl="1"/>
            <a:r>
              <a:rPr lang="en-US" dirty="0" smtClean="0"/>
              <a:t>A “good” habitat may have unaddressed system drivers</a:t>
            </a:r>
          </a:p>
          <a:p>
            <a:endParaRPr lang="en-US" dirty="0" smtClean="0"/>
          </a:p>
          <a:p>
            <a:r>
              <a:rPr lang="en-US" dirty="0" smtClean="0"/>
              <a:t>Designed to correct human alterations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109384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Principle - Tailor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reach is unique</a:t>
            </a:r>
          </a:p>
          <a:p>
            <a:pPr lvl="1"/>
            <a:r>
              <a:rPr lang="en-US" dirty="0" smtClean="0"/>
              <a:t>Relatively narrow range of channel and riparian conditions</a:t>
            </a:r>
          </a:p>
          <a:p>
            <a:r>
              <a:rPr lang="en-US" dirty="0" smtClean="0"/>
              <a:t>Restoration should follow unique conditions</a:t>
            </a:r>
          </a:p>
          <a:p>
            <a:endParaRPr lang="en-US" dirty="0" smtClean="0"/>
          </a:p>
          <a:p>
            <a:r>
              <a:rPr lang="en-US" dirty="0" smtClean="0"/>
              <a:t>Identify natural potential</a:t>
            </a:r>
          </a:p>
          <a:p>
            <a:pPr lvl="1"/>
            <a:r>
              <a:rPr lang="en-US" dirty="0" smtClean="0"/>
              <a:t>Historical analysis</a:t>
            </a:r>
          </a:p>
          <a:p>
            <a:pPr lvl="1"/>
            <a:r>
              <a:rPr lang="en-US" dirty="0" smtClean="0"/>
              <a:t>Assessment of disruptions to primary driving processes</a:t>
            </a:r>
          </a:p>
        </p:txBody>
      </p:sp>
    </p:spTree>
    <p:extLst>
      <p:ext uri="{BB962C8B-B14F-4D97-AF65-F5344CB8AC3E}">
        <p14:creationId xmlns:p14="http://schemas.microsoft.com/office/powerpoint/2010/main" xmlns="" val="3028327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</TotalTime>
  <Words>623</Words>
  <Application>Microsoft Office PowerPoint</Application>
  <PresentationFormat>On-screen Show (4:3)</PresentationFormat>
  <Paragraphs>136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Process-based Principles for Restoring River Ecosystems</vt:lpstr>
      <vt:lpstr>Purpose of the Paper</vt:lpstr>
      <vt:lpstr>Overview</vt:lpstr>
      <vt:lpstr>What is process-based restoration? </vt:lpstr>
      <vt:lpstr>Advantages</vt:lpstr>
      <vt:lpstr>Process-based Method</vt:lpstr>
      <vt:lpstr>The Principles</vt:lpstr>
      <vt:lpstr>1st Principle - Target</vt:lpstr>
      <vt:lpstr>2nd Principle - Tailor</vt:lpstr>
      <vt:lpstr>3rd Principle - Scale</vt:lpstr>
      <vt:lpstr>4th Principle - Predict</vt:lpstr>
      <vt:lpstr>Slide 12</vt:lpstr>
      <vt:lpstr>Applying Principles</vt:lpstr>
      <vt:lpstr>Slide 14</vt:lpstr>
      <vt:lpstr>Classes</vt:lpstr>
      <vt:lpstr>Full Restoration</vt:lpstr>
      <vt:lpstr>Partial Restoration</vt:lpstr>
      <vt:lpstr>Habitat Creation</vt:lpstr>
      <vt:lpstr>Slide 19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Process-based Principles for Restoring River Ecosystems</dc:title>
  <dc:creator>Ryan Johnson</dc:creator>
  <cp:lastModifiedBy>UCS</cp:lastModifiedBy>
  <cp:revision>36</cp:revision>
  <dcterms:created xsi:type="dcterms:W3CDTF">2015-04-22T07:04:28Z</dcterms:created>
  <dcterms:modified xsi:type="dcterms:W3CDTF">2015-05-16T01:34:40Z</dcterms:modified>
</cp:coreProperties>
</file>