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67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6" autoAdjust="0"/>
    <p:restoredTop sz="56879" autoAdjust="0"/>
  </p:normalViewPr>
  <p:slideViewPr>
    <p:cSldViewPr snapToGrid="0" snapToObjects="1">
      <p:cViewPr varScale="1">
        <p:scale>
          <a:sx n="107" d="100"/>
          <a:sy n="107" d="100"/>
        </p:scale>
        <p:origin x="12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Allocation Percentage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Dollars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Sheet1!$A$2:$A$10</c:f>
              <c:strCache>
                <c:ptCount val="9"/>
                <c:pt idx="0">
                  <c:v>HVAC</c:v>
                </c:pt>
                <c:pt idx="1">
                  <c:v>Asphault &amp; Sidewalks</c:v>
                </c:pt>
                <c:pt idx="2">
                  <c:v>Boiler Modifications</c:v>
                </c:pt>
                <c:pt idx="3">
                  <c:v>Roofs</c:v>
                </c:pt>
                <c:pt idx="4">
                  <c:v>Elevators</c:v>
                </c:pt>
                <c:pt idx="5">
                  <c:v>Fire Alarm Panel Upgrades</c:v>
                </c:pt>
                <c:pt idx="6">
                  <c:v>Rice Lighting Efficiencies</c:v>
                </c:pt>
                <c:pt idx="7">
                  <c:v>OMA/ITC Print / Mailroom relocation</c:v>
                </c:pt>
                <c:pt idx="8">
                  <c:v>Todd Hall Renovation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210000</c:v>
                </c:pt>
                <c:pt idx="1">
                  <c:v>750000</c:v>
                </c:pt>
                <c:pt idx="2">
                  <c:v>212000</c:v>
                </c:pt>
                <c:pt idx="3">
                  <c:v>525000</c:v>
                </c:pt>
                <c:pt idx="4">
                  <c:v>120000</c:v>
                </c:pt>
                <c:pt idx="5">
                  <c:v>300000</c:v>
                </c:pt>
                <c:pt idx="6">
                  <c:v>327000</c:v>
                </c:pt>
                <c:pt idx="7">
                  <c:v>425000</c:v>
                </c:pt>
                <c:pt idx="8">
                  <c:v>190000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84-4BBF-84D0-4F6A48C3395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964208809888073"/>
          <c:y val="0.11834019495242609"/>
          <c:w val="0.26462861505930779"/>
          <c:h val="0.819298592992101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8CE35-4DB5-AA48-A67C-9B8F86F05ADA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538E9-36BC-5548-9B5A-57AC16661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Combination of improvements and addressing deferred maintenance.</a:t>
            </a:r>
          </a:p>
          <a:p>
            <a:endParaRPr lang="en-US" dirty="0" smtClean="0"/>
          </a:p>
          <a:p>
            <a:r>
              <a:rPr lang="en-US" dirty="0" smtClean="0"/>
              <a:t>Highest percentage is Asphalt and sidewalk work and that is all deferred maintenance. Includes some work around</a:t>
            </a:r>
            <a:r>
              <a:rPr lang="en-US" baseline="0" dirty="0" smtClean="0"/>
              <a:t> OMA which offsets some of the potential construction costs for this project.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Second highest is roof work and these are basically “have to” projects since all the roofs getting work have serious leaks.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Third is Print / Mailroom relocation between ITC and OMA.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HVAC is the largest need. Our HVAC systems are dated and inefficient so there is opportunity to greatly</a:t>
            </a:r>
            <a:r>
              <a:rPr lang="en-US" baseline="0" dirty="0" smtClean="0"/>
              <a:t> improve energy costs.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ADA needs continues to be a need and is consistently being addressed.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Electrical refers to project involving building infrastructure.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Energy mostly includes energy savings through improving insulation or replacing windows on buildings to reduce energy loss.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2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0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2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469A-176F-ED45-A3AB-8BB31618B84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643" y="2324310"/>
            <a:ext cx="5678271" cy="169905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WOU Board of Trustees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643" y="4769264"/>
            <a:ext cx="7085191" cy="719879"/>
          </a:xfrm>
        </p:spPr>
        <p:txBody>
          <a:bodyPr>
            <a:normAutofit/>
          </a:bodyPr>
          <a:lstStyle/>
          <a:p>
            <a:pPr lvl="8" algn="l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FINANCE &amp; ADMINISTRATION COMMITTEE ~ </a:t>
            </a: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June 3, 2019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2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16980" y="5401011"/>
            <a:ext cx="5385983" cy="1050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2019 Summer Projects</a:t>
            </a: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037" y="1064604"/>
            <a:ext cx="66191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FFFF"/>
                </a:solidFill>
                <a:latin typeface="Arial"/>
                <a:cs typeface="Arial"/>
              </a:rPr>
              <a:t>WOU Facilities </a:t>
            </a:r>
            <a:r>
              <a:rPr lang="en-US" sz="4400" b="1" dirty="0" smtClean="0">
                <a:solidFill>
                  <a:srgbClr val="FFFFFF"/>
                </a:solidFill>
                <a:latin typeface="Arial"/>
                <a:cs typeface="Arial"/>
              </a:rPr>
              <a:t>Services</a:t>
            </a:r>
            <a:endParaRPr lang="en-US" sz="44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14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0"/>
            <a:ext cx="7408556" cy="5962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WOU </a:t>
            </a:r>
            <a:r>
              <a:rPr lang="en-US" sz="2400" dirty="0" smtClean="0"/>
              <a:t>SUMMER PROJECTS 2019</a:t>
            </a: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/>
                <a:cs typeface="Arial"/>
              </a:rPr>
              <a:t>Capital Improvements </a:t>
            </a:r>
            <a:r>
              <a:rPr lang="en-US" sz="2400" b="1" dirty="0" smtClean="0">
                <a:latin typeface="Arial"/>
                <a:cs typeface="Arial"/>
              </a:rPr>
              <a:t>&amp; Deferred </a:t>
            </a:r>
            <a:r>
              <a:rPr lang="en-US" sz="2400" b="1" dirty="0" smtClean="0">
                <a:latin typeface="Arial"/>
                <a:cs typeface="Arial"/>
              </a:rPr>
              <a:t>Maintenance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70162853"/>
              </p:ext>
            </p:extLst>
          </p:nvPr>
        </p:nvGraphicFramePr>
        <p:xfrm>
          <a:off x="485764" y="1787143"/>
          <a:ext cx="7109012" cy="4277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082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D90A1C"/>
                </a:solidFill>
                <a:latin typeface="Arial"/>
                <a:cs typeface="Arial"/>
              </a:rPr>
              <a:t>Totals By Project</a:t>
            </a: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31352"/>
              </p:ext>
            </p:extLst>
          </p:nvPr>
        </p:nvGraphicFramePr>
        <p:xfrm>
          <a:off x="788894" y="1600201"/>
          <a:ext cx="6763304" cy="4525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096">
                  <a:extLst>
                    <a:ext uri="{9D8B030D-6E8A-4147-A177-3AD203B41FA5}">
                      <a16:colId xmlns:a16="http://schemas.microsoft.com/office/drawing/2014/main" val="2821308187"/>
                    </a:ext>
                  </a:extLst>
                </a:gridCol>
                <a:gridCol w="1737208">
                  <a:extLst>
                    <a:ext uri="{9D8B030D-6E8A-4147-A177-3AD203B41FA5}">
                      <a16:colId xmlns:a16="http://schemas.microsoft.com/office/drawing/2014/main" val="4183048971"/>
                    </a:ext>
                  </a:extLst>
                </a:gridCol>
              </a:tblGrid>
              <a:tr h="17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CIR-Cap Repairs XI-Q 2017A &amp; XI-2019A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3080363231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Non-related ITC or OMA Cap Repairs Spending: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1874315616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Admin HVAC Efficiencies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(210,000.00)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2056924634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Asphalt &amp; Concrete  ADA </a:t>
                      </a:r>
                      <a:r>
                        <a:rPr lang="en-US" sz="1000" u="none" strike="noStrike" dirty="0" smtClean="0">
                          <a:effectLst/>
                        </a:rPr>
                        <a:t>Improvements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(750,000.00)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2927905278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Boiler Modifications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(212,000.00)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607315896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Cottage Roof Improvements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(150,000.00)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501977062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Elevator Upgrades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(120,000.00)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3736568175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Fire Alarm Panel Upgrades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(300,000.00)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261964067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Rice Lighting Efficiencies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(327,000.00)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1902413168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OMA Sidewlks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(103,000.00)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1844342289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Other Sidewalks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(147,000.00)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973570204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Natural Science Roof replacement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(375,000.00)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4067392624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OMA/ITC Print / Mailroom relocation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(425,000.00)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375795910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Todd Hall Renovation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(190,000.00)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2341466291"/>
                  </a:ext>
                </a:extLst>
              </a:tr>
              <a:tr h="3208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Total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$            (3,309,000.00)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4" marR="8864" marT="8864" marB="0" anchor="b"/>
                </a:tc>
                <a:extLst>
                  <a:ext uri="{0D108BD9-81ED-4DB2-BD59-A6C34878D82A}">
                    <a16:rowId xmlns:a16="http://schemas.microsoft.com/office/drawing/2014/main" val="2272941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2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84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291</Words>
  <Application>Microsoft Office PowerPoint</Application>
  <PresentationFormat>On-screen Show (4:3)</PresentationFormat>
  <Paragraphs>61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WOU Board of Trustees </vt:lpstr>
      <vt:lpstr>PowerPoint Presentation</vt:lpstr>
      <vt:lpstr>PowerPoint Presentation</vt:lpstr>
      <vt:lpstr>PowerPoint Presentation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ALIGNED LEFT, ARIAL BOLD</dc:title>
  <dc:creator>UCS</dc:creator>
  <cp:lastModifiedBy>Mike Smith</cp:lastModifiedBy>
  <cp:revision>49</cp:revision>
  <dcterms:created xsi:type="dcterms:W3CDTF">2017-03-06T17:12:06Z</dcterms:created>
  <dcterms:modified xsi:type="dcterms:W3CDTF">2019-05-24T15:40:05Z</dcterms:modified>
</cp:coreProperties>
</file>