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sldIdLst>
    <p:sldId id="256" r:id="rId5"/>
    <p:sldId id="272" r:id="rId6"/>
    <p:sldId id="257" r:id="rId7"/>
    <p:sldId id="263" r:id="rId8"/>
    <p:sldId id="259" r:id="rId9"/>
    <p:sldId id="264" r:id="rId10"/>
    <p:sldId id="260" r:id="rId11"/>
    <p:sldId id="265" r:id="rId12"/>
    <p:sldId id="261" r:id="rId13"/>
    <p:sldId id="266" r:id="rId14"/>
    <p:sldId id="262" r:id="rId15"/>
    <p:sldId id="267" r:id="rId16"/>
    <p:sldId id="273" r:id="rId17"/>
    <p:sldId id="275" r:id="rId18"/>
    <p:sldId id="277" r:id="rId19"/>
    <p:sldId id="279" r:id="rId20"/>
    <p:sldId id="281" r:id="rId21"/>
    <p:sldId id="283" r:id="rId22"/>
    <p:sldId id="285" r:id="rId23"/>
    <p:sldId id="290" r:id="rId24"/>
    <p:sldId id="289" r:id="rId25"/>
    <p:sldId id="306" r:id="rId26"/>
    <p:sldId id="291" r:id="rId27"/>
    <p:sldId id="307" r:id="rId28"/>
    <p:sldId id="292" r:id="rId29"/>
    <p:sldId id="308" r:id="rId30"/>
    <p:sldId id="293" r:id="rId31"/>
    <p:sldId id="309" r:id="rId32"/>
    <p:sldId id="294" r:id="rId33"/>
    <p:sldId id="310" r:id="rId34"/>
    <p:sldId id="295" r:id="rId35"/>
    <p:sldId id="311" r:id="rId36"/>
    <p:sldId id="296" r:id="rId37"/>
    <p:sldId id="312" r:id="rId38"/>
    <p:sldId id="297" r:id="rId39"/>
    <p:sldId id="313" r:id="rId40"/>
    <p:sldId id="298" r:id="rId41"/>
    <p:sldId id="314" r:id="rId42"/>
    <p:sldId id="299" r:id="rId43"/>
    <p:sldId id="315" r:id="rId44"/>
    <p:sldId id="300" r:id="rId45"/>
    <p:sldId id="316" r:id="rId46"/>
    <p:sldId id="301" r:id="rId47"/>
    <p:sldId id="317" r:id="rId48"/>
    <p:sldId id="302" r:id="rId49"/>
    <p:sldId id="318" r:id="rId50"/>
    <p:sldId id="304" r:id="rId51"/>
    <p:sldId id="319" r:id="rId52"/>
    <p:sldId id="303" r:id="rId53"/>
    <p:sldId id="320" r:id="rId54"/>
    <p:sldId id="305" r:id="rId55"/>
    <p:sldId id="331" r:id="rId56"/>
    <p:sldId id="271" r:id="rId5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56BB"/>
    <a:srgbClr val="496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79" autoAdjust="0"/>
    <p:restoredTop sz="98808" autoAdjust="0"/>
  </p:normalViewPr>
  <p:slideViewPr>
    <p:cSldViewPr snapToGrid="0" snapToObjects="1">
      <p:cViewPr>
        <p:scale>
          <a:sx n="76" d="100"/>
          <a:sy n="76" d="100"/>
        </p:scale>
        <p:origin x="-1264" y="-328"/>
      </p:cViewPr>
      <p:guideLst>
        <p:guide orient="horz" pos="2092"/>
        <p:guide pos="289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96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50" Type="http://schemas.openxmlformats.org/officeDocument/2006/relationships/slide" Target="slides/slide46.xml"/><Relationship Id="rId51" Type="http://schemas.openxmlformats.org/officeDocument/2006/relationships/slide" Target="slides/slide47.xml"/><Relationship Id="rId52" Type="http://schemas.openxmlformats.org/officeDocument/2006/relationships/slide" Target="slides/slide48.xml"/><Relationship Id="rId53" Type="http://schemas.openxmlformats.org/officeDocument/2006/relationships/slide" Target="slides/slide49.xml"/><Relationship Id="rId54" Type="http://schemas.openxmlformats.org/officeDocument/2006/relationships/slide" Target="slides/slide50.xml"/><Relationship Id="rId55" Type="http://schemas.openxmlformats.org/officeDocument/2006/relationships/slide" Target="slides/slide51.xml"/><Relationship Id="rId56" Type="http://schemas.openxmlformats.org/officeDocument/2006/relationships/slide" Target="slides/slide52.xml"/><Relationship Id="rId57" Type="http://schemas.openxmlformats.org/officeDocument/2006/relationships/slide" Target="slides/slide53.xml"/><Relationship Id="rId58" Type="http://schemas.openxmlformats.org/officeDocument/2006/relationships/printerSettings" Target="printerSettings/printerSettings1.bin"/><Relationship Id="rId59" Type="http://schemas.openxmlformats.org/officeDocument/2006/relationships/presProps" Target="presProps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slide" Target="slides/slide4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5/27/15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xmlns:p14="http://schemas.microsoft.com/office/powerpoint/2010/main" spd="med" advClick="0" advTm="2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5/27/15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xmlns:p14="http://schemas.microsoft.com/office/powerpoint/2010/main" spd="med" advClick="0" advTm="2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5/27/15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xmlns:p14="http://schemas.microsoft.com/office/powerpoint/2010/main" spd="med" advClick="0" advTm="2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5/27/15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xmlns:p14="http://schemas.microsoft.com/office/powerpoint/2010/main" spd="med" advClick="0" advTm="2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5/27/15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xmlns:p14="http://schemas.microsoft.com/office/powerpoint/2010/main" spd="med" advClick="0" advTm="2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5/27/15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xmlns:p14="http://schemas.microsoft.com/office/powerpoint/2010/main" spd="med" advClick="0" advTm="2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5/27/15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xmlns:p14="http://schemas.microsoft.com/office/powerpoint/2010/main" spd="med" advClick="0" advTm="2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5/27/15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xmlns:p14="http://schemas.microsoft.com/office/powerpoint/2010/main" spd="med" advClick="0" advTm="2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5/27/15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xmlns:p14="http://schemas.microsoft.com/office/powerpoint/2010/main" spd="med" advClick="0" advTm="2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5/27/15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xmlns:p14="http://schemas.microsoft.com/office/powerpoint/2010/main" spd="med" advClick="0" advTm="2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5/27/15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xmlns:p14="http://schemas.microsoft.com/office/powerpoint/2010/main" spd="med" advClick="0" advTm="2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5/27/15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xmlns:p14="http://schemas.microsoft.com/office/powerpoint/2010/main" spd="med" advClick="0" advTm="20000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2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35000"/>
            <a:ext cx="9143999" cy="4127500"/>
          </a:xfrm>
        </p:spPr>
        <p:txBody>
          <a:bodyPr>
            <a:normAutofit/>
          </a:bodyPr>
          <a:lstStyle/>
          <a:p>
            <a:r>
              <a:rPr lang="en-US" sz="48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The Four Freedoms, 1943</a:t>
            </a:r>
            <a:br>
              <a:rPr lang="en-US" sz="48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48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&amp;</a:t>
            </a:r>
            <a:br>
              <a:rPr lang="en-US" sz="48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48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The Problem We All Live With, 1964</a:t>
            </a:r>
            <a:endParaRPr lang="en-US" sz="4800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3656BB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62500"/>
            <a:ext cx="6400800" cy="1752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Paintings by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Norman Rockwell</a:t>
            </a:r>
            <a:endParaRPr lang="en-US" sz="28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428625"/>
            <a:ext cx="8382000" cy="6086475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26672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xmlns:p14="http://schemas.microsoft.com/office/powerpoint/2010/main" spd="slow" advClick="0" advTm="5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2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02206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sz="32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32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32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32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32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32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32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“</a:t>
            </a:r>
            <a:r>
              <a:rPr lang="en-US" sz="32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The Great American Pastime”</a:t>
            </a:r>
            <a:br>
              <a:rPr lang="en-US" sz="32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32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latin typeface="Times New Roman"/>
                <a:cs typeface="Times New Roman"/>
              </a:rPr>
              <a:t>by Megan Clark</a:t>
            </a:r>
            <a:r>
              <a:rPr lang="en-US" sz="32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32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32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32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32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“The American Dream: Opportunity”</a:t>
            </a:r>
            <a:br>
              <a:rPr lang="en-US" sz="32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32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latin typeface="Times New Roman"/>
                <a:cs typeface="Times New Roman"/>
              </a:rPr>
              <a:t>by </a:t>
            </a:r>
            <a:r>
              <a:rPr lang="en-US" sz="3200" i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latin typeface="Times New Roman"/>
                <a:cs typeface="Times New Roman"/>
              </a:rPr>
              <a:t>Brianda</a:t>
            </a:r>
            <a:r>
              <a:rPr lang="en-US" sz="32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latin typeface="Times New Roman"/>
                <a:cs typeface="Times New Roman"/>
              </a:rPr>
              <a:t> Gutierrez</a:t>
            </a:r>
            <a:r>
              <a:rPr lang="en-US" sz="32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32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32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32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32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“The Fundamental Flaw of the American Dream: A Formula in Flux”</a:t>
            </a:r>
            <a:br>
              <a:rPr lang="en-US" sz="32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32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latin typeface="Times New Roman"/>
                <a:cs typeface="Times New Roman"/>
              </a:rPr>
              <a:t>by Taylor Schnell</a:t>
            </a:r>
            <a:r>
              <a:rPr lang="en-US" sz="32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32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32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32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32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“Waking Up from the American Dream”</a:t>
            </a:r>
            <a:br>
              <a:rPr lang="en-US" sz="32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32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by Brandy </a:t>
            </a:r>
            <a:r>
              <a:rPr lang="en-US" sz="3200" i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Balas</a:t>
            </a:r>
            <a:r>
              <a:rPr lang="en-US" sz="32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32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32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32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32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“Putting the American Dream on Trial”</a:t>
            </a:r>
            <a:br>
              <a:rPr lang="en-US" sz="32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32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by Danielle Hannan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3044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9000">
        <p:fade/>
      </p:transition>
    </mc:Choice>
    <mc:Fallback xmlns="">
      <p:transition xmlns:p14="http://schemas.microsoft.com/office/powerpoint/2010/main" spd="slow" advClick="0" advTm="9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480442" y="6275542"/>
            <a:ext cx="5235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The Problem We All Live With, 1964</a:t>
            </a:r>
            <a:endParaRPr lang="en-US" sz="2400" i="1" dirty="0">
              <a:solidFill>
                <a:schemeClr val="accent2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2" name="Picture 1" descr="IMG_465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24" y="721085"/>
            <a:ext cx="7790104" cy="488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98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9000">
        <p:fade/>
      </p:transition>
    </mc:Choice>
    <mc:Fallback xmlns="">
      <p:transition xmlns:p14="http://schemas.microsoft.com/office/powerpoint/2010/main" spd="slow" advClick="0" advTm="19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2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424" y="2407105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“The Great American Pastime”</a:t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latin typeface="Times New Roman"/>
                <a:cs typeface="Times New Roman"/>
              </a:rPr>
              <a:t>by Megan Clark</a:t>
            </a: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“The American Dream: Opportunity”</a:t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latin typeface="Times New Roman"/>
                <a:cs typeface="Times New Roman"/>
              </a:rPr>
              <a:t>by </a:t>
            </a:r>
            <a:r>
              <a:rPr lang="en-US" sz="2900" i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latin typeface="Times New Roman"/>
                <a:cs typeface="Times New Roman"/>
              </a:rPr>
              <a:t>Brianda</a:t>
            </a: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latin typeface="Times New Roman"/>
                <a:cs typeface="Times New Roman"/>
              </a:rPr>
              <a:t> Gutierrez</a:t>
            </a: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“The Fundamental Flaw of the American Dream: A Formula in Flux”</a:t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latin typeface="Times New Roman"/>
                <a:cs typeface="Times New Roman"/>
              </a:rPr>
              <a:t>by Taylor Schnell</a:t>
            </a: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“Waking Up from the American Dream”</a:t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by Brandy </a:t>
            </a:r>
            <a:r>
              <a:rPr lang="en-US" sz="2900" i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Balas</a:t>
            </a: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“Putting the American Dream on Trial”</a:t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by Danielle Hannan</a:t>
            </a: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179203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9000">
        <p:fade/>
      </p:transition>
    </mc:Choice>
    <mc:Fallback xmlns="">
      <p:transition xmlns:p14="http://schemas.microsoft.com/office/powerpoint/2010/main" spd="slow" advClick="0" advTm="9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7" descr="FullSizeRender-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307" r="-28307"/>
          <a:stretch>
            <a:fillRect/>
          </a:stretch>
        </p:blipFill>
        <p:spPr>
          <a:xfrm>
            <a:off x="488950" y="197098"/>
            <a:ext cx="8229600" cy="6461125"/>
          </a:xfrm>
        </p:spPr>
      </p:pic>
      <p:sp>
        <p:nvSpPr>
          <p:cNvPr id="6" name="Rectangle 5"/>
          <p:cNvSpPr/>
          <p:nvPr/>
        </p:nvSpPr>
        <p:spPr>
          <a:xfrm>
            <a:off x="7219569" y="5345441"/>
            <a:ext cx="1924431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Freedom to Worship, 1943</a:t>
            </a:r>
          </a:p>
        </p:txBody>
      </p:sp>
    </p:spTree>
    <p:extLst>
      <p:ext uri="{BB962C8B-B14F-4D97-AF65-F5344CB8AC3E}">
        <p14:creationId xmlns:p14="http://schemas.microsoft.com/office/powerpoint/2010/main" val="184902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9000">
        <p:fade/>
      </p:transition>
    </mc:Choice>
    <mc:Fallback xmlns="">
      <p:transition xmlns:p14="http://schemas.microsoft.com/office/powerpoint/2010/main" spd="med" advClick="0" advTm="19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2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068" y="313598"/>
            <a:ext cx="8229600" cy="63503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9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“</a:t>
            </a: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The Great American Pastime”</a:t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latin typeface="Times New Roman"/>
                <a:cs typeface="Times New Roman"/>
              </a:rPr>
              <a:t>by Megan Clark</a:t>
            </a: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“The American Dream: Opportunity”</a:t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latin typeface="Times New Roman"/>
                <a:cs typeface="Times New Roman"/>
              </a:rPr>
              <a:t>by </a:t>
            </a:r>
            <a:r>
              <a:rPr lang="en-US" sz="2900" i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latin typeface="Times New Roman"/>
                <a:cs typeface="Times New Roman"/>
              </a:rPr>
              <a:t>Brianda</a:t>
            </a: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latin typeface="Times New Roman"/>
                <a:cs typeface="Times New Roman"/>
              </a:rPr>
              <a:t> Gutierrez</a:t>
            </a: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“The Fundamental Flaw of the American Dream: A Formula in Flux”</a:t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latin typeface="Times New Roman"/>
                <a:cs typeface="Times New Roman"/>
              </a:rPr>
              <a:t>by Taylor Schnell</a:t>
            </a: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“Waking Up from the American Dream”</a:t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by Brandy </a:t>
            </a:r>
            <a:r>
              <a:rPr lang="en-US" sz="2900" i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Balas</a:t>
            </a: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“Putting the American Dream on Trial”</a:t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by Danielle Hannan</a:t>
            </a:r>
            <a:endParaRPr lang="en-US" sz="2900" b="1" i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3656BB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7169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9000">
        <p:fade/>
      </p:transition>
    </mc:Choice>
    <mc:Fallback xmlns="">
      <p:transition xmlns:p14="http://schemas.microsoft.com/office/powerpoint/2010/main" spd="slow" advClick="0" advTm="9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318375" y="5214630"/>
            <a:ext cx="17145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Freedom from Want, 1943</a:t>
            </a:r>
            <a:endParaRPr lang="en-US" sz="2400" i="1" dirty="0">
              <a:solidFill>
                <a:schemeClr val="accent2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2" name="Picture 1" descr="FullSizeRender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417" y="0"/>
            <a:ext cx="54476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73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9000">
        <p:fade/>
      </p:transition>
    </mc:Choice>
    <mc:Fallback xmlns="">
      <p:transition xmlns:p14="http://schemas.microsoft.com/office/powerpoint/2010/main" spd="slow" advClick="0" advTm="19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2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068" y="313598"/>
            <a:ext cx="8229600" cy="63503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“The Great American Pastime”</a:t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latin typeface="Times New Roman"/>
                <a:cs typeface="Times New Roman"/>
              </a:rPr>
              <a:t>by Megan Clark</a:t>
            </a: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“The American Dream: Opportunity”</a:t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latin typeface="Times New Roman"/>
                <a:cs typeface="Times New Roman"/>
              </a:rPr>
              <a:t>by </a:t>
            </a:r>
            <a:r>
              <a:rPr lang="en-US" sz="2900" i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latin typeface="Times New Roman"/>
                <a:cs typeface="Times New Roman"/>
              </a:rPr>
              <a:t>Brianda</a:t>
            </a: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latin typeface="Times New Roman"/>
                <a:cs typeface="Times New Roman"/>
              </a:rPr>
              <a:t> Gutierrez</a:t>
            </a: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“The Fundamental Flaw of the American Dream: A Formula in Flux”</a:t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latin typeface="Times New Roman"/>
                <a:cs typeface="Times New Roman"/>
              </a:rPr>
              <a:t>by Taylor Schnell</a:t>
            </a: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“Waking Up from the American Dream”</a:t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by Brandy </a:t>
            </a:r>
            <a:r>
              <a:rPr lang="en-US" sz="2900" i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Balas</a:t>
            </a: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“Putting the American Dream on Trial”</a:t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by Danielle Hannan</a:t>
            </a:r>
            <a:endParaRPr lang="en-US" sz="2900" b="1" i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3656BB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60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9000">
        <p:fade/>
      </p:transition>
    </mc:Choice>
    <mc:Fallback xmlns="">
      <p:transition xmlns:p14="http://schemas.microsoft.com/office/powerpoint/2010/main" spd="slow" advClick="0" advTm="9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318375" y="5214630"/>
            <a:ext cx="17145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Freedom from Fear, 1943</a:t>
            </a:r>
            <a:endParaRPr lang="en-US" sz="2400" i="1" dirty="0">
              <a:solidFill>
                <a:schemeClr val="accent2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3" name="Picture 2" descr="IMG_465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354" y="0"/>
            <a:ext cx="54971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89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9000">
        <p:fade/>
      </p:transition>
    </mc:Choice>
    <mc:Fallback xmlns="">
      <p:transition xmlns:p14="http://schemas.microsoft.com/office/powerpoint/2010/main" spd="slow" advClick="0" advTm="19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2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068" y="313598"/>
            <a:ext cx="8229600" cy="63503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9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“The </a:t>
            </a: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Great American Pastime”</a:t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latin typeface="Times New Roman"/>
                <a:cs typeface="Times New Roman"/>
              </a:rPr>
              <a:t>by Megan Clark</a:t>
            </a: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“The American Dream: Opportunity”</a:t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latin typeface="Times New Roman"/>
                <a:cs typeface="Times New Roman"/>
              </a:rPr>
              <a:t>by </a:t>
            </a:r>
            <a:r>
              <a:rPr lang="en-US" sz="2900" i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latin typeface="Times New Roman"/>
                <a:cs typeface="Times New Roman"/>
              </a:rPr>
              <a:t>Brianda</a:t>
            </a: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latin typeface="Times New Roman"/>
                <a:cs typeface="Times New Roman"/>
              </a:rPr>
              <a:t> Gutierrez</a:t>
            </a: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“The Fundamental Flaw of the American Dream: A Formula in Flux”</a:t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latin typeface="Times New Roman"/>
                <a:cs typeface="Times New Roman"/>
              </a:rPr>
              <a:t>by Taylor Schnell</a:t>
            </a: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“Waking </a:t>
            </a:r>
            <a:r>
              <a:rPr lang="en-US" sz="29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Up </a:t>
            </a: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from the American Dream”</a:t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by Brandy </a:t>
            </a:r>
            <a:r>
              <a:rPr lang="en-US" sz="2900" i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Balas</a:t>
            </a: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“Putting the American Dream on Trial”</a:t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by Danielle Hannan</a:t>
            </a:r>
            <a:endParaRPr lang="en-US" sz="2900" b="1" i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3656BB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9836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9000">
        <p:fade/>
      </p:transition>
    </mc:Choice>
    <mc:Fallback xmlns="">
      <p:transition xmlns:p14="http://schemas.microsoft.com/office/powerpoint/2010/main" spd="slow" advClick="0" advTm="9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318375" y="5214630"/>
            <a:ext cx="17145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Freedom of Speech, 1943</a:t>
            </a:r>
            <a:endParaRPr lang="en-US" sz="2400" i="1" dirty="0">
              <a:solidFill>
                <a:schemeClr val="accent2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3" descr="IMG_46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131" y="0"/>
            <a:ext cx="53792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31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9000">
        <p:fade/>
      </p:transition>
    </mc:Choice>
    <mc:Fallback xmlns="">
      <p:transition xmlns:p14="http://schemas.microsoft.com/office/powerpoint/2010/main" spd="slow" advClick="0" advTm="19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2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istine picke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85" y="909434"/>
            <a:ext cx="6985430" cy="466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55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9000">
        <p:fade/>
      </p:transition>
    </mc:Choice>
    <mc:Fallback xmlns="">
      <p:transition xmlns:p14="http://schemas.microsoft.com/office/powerpoint/2010/main" spd="slow" advClick="0" advTm="9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2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068" y="313598"/>
            <a:ext cx="8229600" cy="63503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9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“The </a:t>
            </a: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Great American Pastime”</a:t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latin typeface="Times New Roman"/>
                <a:cs typeface="Times New Roman"/>
              </a:rPr>
              <a:t>by Megan Clark</a:t>
            </a: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“The American Dream: Opportunity”</a:t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latin typeface="Times New Roman"/>
                <a:cs typeface="Times New Roman"/>
              </a:rPr>
              <a:t>by </a:t>
            </a:r>
            <a:r>
              <a:rPr lang="en-US" sz="2900" i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latin typeface="Times New Roman"/>
                <a:cs typeface="Times New Roman"/>
              </a:rPr>
              <a:t>Brianda</a:t>
            </a: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latin typeface="Times New Roman"/>
                <a:cs typeface="Times New Roman"/>
              </a:rPr>
              <a:t> Gutierrez</a:t>
            </a: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“The Fundamental Flaw of the American Dream: A Formula in Flux”</a:t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latin typeface="Times New Roman"/>
                <a:cs typeface="Times New Roman"/>
              </a:rPr>
              <a:t>by Taylor Schnell</a:t>
            </a: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“Waking </a:t>
            </a:r>
            <a:r>
              <a:rPr lang="en-US" sz="29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Up </a:t>
            </a: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from the American Dream”</a:t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by Brandy </a:t>
            </a:r>
            <a:r>
              <a:rPr lang="en-US" sz="2900" i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Balas</a:t>
            </a: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“Putting the American Dream on Trial”</a:t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by Danielle Hannan</a:t>
            </a:r>
            <a:endParaRPr lang="en-US" sz="2900" b="1" i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3656BB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4894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9000">
        <p:fade/>
      </p:transition>
    </mc:Choice>
    <mc:Fallback xmlns="">
      <p:transition xmlns:p14="http://schemas.microsoft.com/office/powerpoint/2010/main" spd="slow" advClick="0" advTm="9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480442" y="6275542"/>
            <a:ext cx="5235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The Problem We All Live With, 1964</a:t>
            </a:r>
            <a:endParaRPr lang="en-US" sz="2400" i="1" dirty="0">
              <a:solidFill>
                <a:schemeClr val="accent2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2" name="Picture 1" descr="IMG_465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24" y="721085"/>
            <a:ext cx="7790104" cy="488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15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9000">
        <p:fade/>
      </p:transition>
    </mc:Choice>
    <mc:Fallback xmlns="">
      <p:transition xmlns:p14="http://schemas.microsoft.com/office/powerpoint/2010/main" spd="slow" advClick="0" advTm="19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2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4180" y="336073"/>
            <a:ext cx="8421336" cy="5819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endParaRPr lang="en-US" sz="2900" b="1" i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3656BB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/>
              <a:cs typeface="Times New Roman"/>
            </a:endParaRPr>
          </a:p>
          <a:p>
            <a:pPr algn="ctr">
              <a:lnSpc>
                <a:spcPct val="80000"/>
              </a:lnSpc>
            </a:pPr>
            <a:r>
              <a:rPr lang="en-US" sz="29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“The </a:t>
            </a: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Great American Pastime”</a:t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latin typeface="Times New Roman"/>
                <a:cs typeface="Times New Roman"/>
              </a:rPr>
              <a:t>by Megan Clark</a:t>
            </a: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“The American Dream: Opportunity”</a:t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latin typeface="Times New Roman"/>
                <a:cs typeface="Times New Roman"/>
              </a:rPr>
              <a:t>by </a:t>
            </a:r>
            <a:r>
              <a:rPr lang="en-US" sz="2900" i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latin typeface="Times New Roman"/>
                <a:cs typeface="Times New Roman"/>
              </a:rPr>
              <a:t>Brianda</a:t>
            </a: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latin typeface="Times New Roman"/>
                <a:cs typeface="Times New Roman"/>
              </a:rPr>
              <a:t> Gutierrez</a:t>
            </a: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“The Fundamental Flaw of the American Dream: A Formula in Flux”</a:t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latin typeface="Times New Roman"/>
                <a:cs typeface="Times New Roman"/>
              </a:rPr>
              <a:t>by Taylor Schnell</a:t>
            </a: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“Waking U</a:t>
            </a:r>
            <a:r>
              <a:rPr lang="en-US" sz="29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p </a:t>
            </a: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from the American Dream”</a:t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by Brandy </a:t>
            </a:r>
            <a:r>
              <a:rPr lang="en-US" sz="2900" i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Balas</a:t>
            </a: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“Putting the American Dream on Trial”</a:t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by Danielle Hannan</a:t>
            </a: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363714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9000">
        <p:fade/>
      </p:transition>
    </mc:Choice>
    <mc:Fallback xmlns="">
      <p:transition xmlns:p14="http://schemas.microsoft.com/office/powerpoint/2010/main" spd="med" advClick="0" advTm="9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7" descr="FullSizeRender-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307" r="-28307"/>
          <a:stretch>
            <a:fillRect/>
          </a:stretch>
        </p:blipFill>
        <p:spPr>
          <a:xfrm>
            <a:off x="488950" y="197098"/>
            <a:ext cx="8229600" cy="6461125"/>
          </a:xfrm>
        </p:spPr>
      </p:pic>
      <p:sp>
        <p:nvSpPr>
          <p:cNvPr id="6" name="Rectangle 5"/>
          <p:cNvSpPr/>
          <p:nvPr/>
        </p:nvSpPr>
        <p:spPr>
          <a:xfrm>
            <a:off x="7219569" y="5345441"/>
            <a:ext cx="1924431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Freedom to Worship, 1943</a:t>
            </a:r>
          </a:p>
        </p:txBody>
      </p:sp>
    </p:spTree>
    <p:extLst>
      <p:ext uri="{BB962C8B-B14F-4D97-AF65-F5344CB8AC3E}">
        <p14:creationId xmlns:p14="http://schemas.microsoft.com/office/powerpoint/2010/main" val="275429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9000">
        <p:fade/>
      </p:transition>
    </mc:Choice>
    <mc:Fallback xmlns="">
      <p:transition xmlns:p14="http://schemas.microsoft.com/office/powerpoint/2010/main" spd="med" advClick="0" advTm="19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2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068" y="313598"/>
            <a:ext cx="8229600" cy="63503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9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“The </a:t>
            </a: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Great American Pastime”</a:t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latin typeface="Times New Roman"/>
                <a:cs typeface="Times New Roman"/>
              </a:rPr>
              <a:t>by Megan Clark</a:t>
            </a: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“The American Dream: Opportunity”</a:t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latin typeface="Times New Roman"/>
                <a:cs typeface="Times New Roman"/>
              </a:rPr>
              <a:t>by </a:t>
            </a:r>
            <a:r>
              <a:rPr lang="en-US" sz="2900" i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latin typeface="Times New Roman"/>
                <a:cs typeface="Times New Roman"/>
              </a:rPr>
              <a:t>Brianda</a:t>
            </a: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latin typeface="Times New Roman"/>
                <a:cs typeface="Times New Roman"/>
              </a:rPr>
              <a:t> Gutierrez</a:t>
            </a: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“The Fundamental Flaw of the American Dream: A Formula in Flux”</a:t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latin typeface="Times New Roman"/>
                <a:cs typeface="Times New Roman"/>
              </a:rPr>
              <a:t>by Taylor Schnell</a:t>
            </a: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“Waking </a:t>
            </a:r>
            <a:r>
              <a:rPr lang="en-US" sz="29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Up </a:t>
            </a: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from the American Dream”</a:t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by Brandy </a:t>
            </a:r>
            <a:r>
              <a:rPr lang="en-US" sz="2900" i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Balas</a:t>
            </a: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“Putting the American Dream on Trial”</a:t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by Danielle Hannan</a:t>
            </a:r>
            <a:endParaRPr lang="en-US" sz="2900" b="1" i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3656BB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3061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9000">
        <p:fade/>
      </p:transition>
    </mc:Choice>
    <mc:Fallback xmlns="">
      <p:transition xmlns:p14="http://schemas.microsoft.com/office/powerpoint/2010/main" spd="slow" advClick="0" advTm="9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318375" y="5214630"/>
            <a:ext cx="17145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Freedom from Want, 1943</a:t>
            </a:r>
            <a:endParaRPr lang="en-US" sz="2400" i="1" dirty="0">
              <a:solidFill>
                <a:schemeClr val="accent2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2" name="Picture 1" descr="FullSizeRender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417" y="0"/>
            <a:ext cx="54476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27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9000">
        <p:fade/>
      </p:transition>
    </mc:Choice>
    <mc:Fallback xmlns="">
      <p:transition xmlns:p14="http://schemas.microsoft.com/office/powerpoint/2010/main" spd="slow" advClick="0" advTm="19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2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068" y="313598"/>
            <a:ext cx="8229600" cy="63503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9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“The </a:t>
            </a: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Great American Pastime”</a:t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latin typeface="Times New Roman"/>
                <a:cs typeface="Times New Roman"/>
              </a:rPr>
              <a:t>by Megan Clark</a:t>
            </a: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“The American Dream: Opportunity”</a:t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latin typeface="Times New Roman"/>
                <a:cs typeface="Times New Roman"/>
              </a:rPr>
              <a:t>by </a:t>
            </a:r>
            <a:r>
              <a:rPr lang="en-US" sz="2900" i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latin typeface="Times New Roman"/>
                <a:cs typeface="Times New Roman"/>
              </a:rPr>
              <a:t>Brianda</a:t>
            </a: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latin typeface="Times New Roman"/>
                <a:cs typeface="Times New Roman"/>
              </a:rPr>
              <a:t> Gutierrez</a:t>
            </a: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“The Fundamental Flaw of the American Dream: A Formula in Flux”</a:t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latin typeface="Times New Roman"/>
                <a:cs typeface="Times New Roman"/>
              </a:rPr>
              <a:t>by Taylor Schnell</a:t>
            </a: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“Waking </a:t>
            </a:r>
            <a:r>
              <a:rPr lang="en-US" sz="29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Up </a:t>
            </a: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from the American Dream”</a:t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by Brandy </a:t>
            </a:r>
            <a:r>
              <a:rPr lang="en-US" sz="2900" i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Balas</a:t>
            </a: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“Putting the American Dream on Trial”</a:t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by Danielle Hannan</a:t>
            </a:r>
            <a:endParaRPr lang="en-US" sz="2900" b="1" i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3656BB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3061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9000">
        <p:fade/>
      </p:transition>
    </mc:Choice>
    <mc:Fallback xmlns="">
      <p:transition xmlns:p14="http://schemas.microsoft.com/office/powerpoint/2010/main" spd="slow" advClick="0" advTm="9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318375" y="5214630"/>
            <a:ext cx="17145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Freedom from Fear, 1943</a:t>
            </a:r>
            <a:endParaRPr lang="en-US" sz="2400" i="1" dirty="0">
              <a:solidFill>
                <a:schemeClr val="accent2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3" name="Picture 2" descr="IMG_465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354" y="0"/>
            <a:ext cx="54971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4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9000">
        <p:fade/>
      </p:transition>
    </mc:Choice>
    <mc:Fallback xmlns="">
      <p:transition xmlns:p14="http://schemas.microsoft.com/office/powerpoint/2010/main" spd="slow" advClick="0" advTm="19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2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068" y="313598"/>
            <a:ext cx="8229600" cy="63503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9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“The </a:t>
            </a: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Great American Pastime”</a:t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latin typeface="Times New Roman"/>
                <a:cs typeface="Times New Roman"/>
              </a:rPr>
              <a:t>by Megan Clark</a:t>
            </a: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“The American Dream: Opportunity”</a:t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latin typeface="Times New Roman"/>
                <a:cs typeface="Times New Roman"/>
              </a:rPr>
              <a:t>by </a:t>
            </a:r>
            <a:r>
              <a:rPr lang="en-US" sz="2900" i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latin typeface="Times New Roman"/>
                <a:cs typeface="Times New Roman"/>
              </a:rPr>
              <a:t>Brianda</a:t>
            </a: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latin typeface="Times New Roman"/>
                <a:cs typeface="Times New Roman"/>
              </a:rPr>
              <a:t> Gutierrez</a:t>
            </a: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“The Fundamental Flaw of the American Dream: A Formula in Flux”</a:t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latin typeface="Times New Roman"/>
                <a:cs typeface="Times New Roman"/>
              </a:rPr>
              <a:t>by Taylor Schnell</a:t>
            </a: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“Waking </a:t>
            </a:r>
            <a:r>
              <a:rPr lang="en-US" sz="29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Up </a:t>
            </a: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from the American Dream”</a:t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by Brandy </a:t>
            </a:r>
            <a:r>
              <a:rPr lang="en-US" sz="2900" i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Balas</a:t>
            </a: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“Putting the American Dream on Trial”</a:t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by Danielle Hannan</a:t>
            </a:r>
            <a:endParaRPr lang="en-US" sz="2900" b="1" i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3656BB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3061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9000">
        <p:fade/>
      </p:transition>
    </mc:Choice>
    <mc:Fallback xmlns="">
      <p:transition xmlns:p14="http://schemas.microsoft.com/office/powerpoint/2010/main" spd="slow" advClick="0" advTm="9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318375" y="5214630"/>
            <a:ext cx="17145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Freedom of Speech, 1943</a:t>
            </a:r>
            <a:endParaRPr lang="en-US" sz="2400" i="1" dirty="0">
              <a:solidFill>
                <a:schemeClr val="accent2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3" descr="IMG_46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131" y="0"/>
            <a:ext cx="53792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31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9000">
        <p:fade/>
      </p:transition>
    </mc:Choice>
    <mc:Fallback xmlns="">
      <p:transition xmlns:p14="http://schemas.microsoft.com/office/powerpoint/2010/main" spd="slow" advClick="0" advTm="19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FullSizeRender-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307" r="-28307"/>
          <a:stretch>
            <a:fillRect/>
          </a:stretch>
        </p:blipFill>
        <p:spPr>
          <a:xfrm>
            <a:off x="488950" y="197098"/>
            <a:ext cx="8229600" cy="6461125"/>
          </a:xfrm>
        </p:spPr>
      </p:pic>
      <p:sp>
        <p:nvSpPr>
          <p:cNvPr id="9" name="TextBox 8"/>
          <p:cNvSpPr txBox="1"/>
          <p:nvPr/>
        </p:nvSpPr>
        <p:spPr>
          <a:xfrm>
            <a:off x="7318375" y="5214630"/>
            <a:ext cx="17145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Freedom to Worship, 1943</a:t>
            </a:r>
            <a:endParaRPr lang="en-US" sz="2400" i="1" dirty="0">
              <a:solidFill>
                <a:schemeClr val="accent2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1605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9000">
        <p:fade/>
      </p:transition>
    </mc:Choice>
    <mc:Fallback xmlns="">
      <p:transition xmlns:p14="http://schemas.microsoft.com/office/powerpoint/2010/main" spd="slow" advClick="0" advTm="19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2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068" y="313598"/>
            <a:ext cx="8229600" cy="63503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9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“The </a:t>
            </a: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Great American Pastime”</a:t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latin typeface="Times New Roman"/>
                <a:cs typeface="Times New Roman"/>
              </a:rPr>
              <a:t>by Megan Clark</a:t>
            </a: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“The American Dream: Opportunity”</a:t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latin typeface="Times New Roman"/>
                <a:cs typeface="Times New Roman"/>
              </a:rPr>
              <a:t>by </a:t>
            </a:r>
            <a:r>
              <a:rPr lang="en-US" sz="2900" i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latin typeface="Times New Roman"/>
                <a:cs typeface="Times New Roman"/>
              </a:rPr>
              <a:t>Brianda</a:t>
            </a: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latin typeface="Times New Roman"/>
                <a:cs typeface="Times New Roman"/>
              </a:rPr>
              <a:t> Gutierrez</a:t>
            </a: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“The Fundamental Flaw of the American Dream: A Formula in Flux”</a:t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latin typeface="Times New Roman"/>
                <a:cs typeface="Times New Roman"/>
              </a:rPr>
              <a:t>by Taylor Schnell</a:t>
            </a: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“Waking </a:t>
            </a:r>
            <a:r>
              <a:rPr lang="en-US" sz="29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Up </a:t>
            </a: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from the American Dream”</a:t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by Brandy </a:t>
            </a:r>
            <a:r>
              <a:rPr lang="en-US" sz="2900" i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Balas</a:t>
            </a: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“Putting the American Dream on Trial”</a:t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by Danielle Hannan</a:t>
            </a:r>
            <a:endParaRPr lang="en-US" sz="2900" b="1" i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3656BB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3061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9000">
        <p:fade/>
      </p:transition>
    </mc:Choice>
    <mc:Fallback xmlns="">
      <p:transition xmlns:p14="http://schemas.microsoft.com/office/powerpoint/2010/main" spd="slow" advClick="0" advTm="9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480442" y="6275542"/>
            <a:ext cx="5235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The Problem We All Live With, 1964</a:t>
            </a:r>
            <a:endParaRPr lang="en-US" sz="2400" i="1" dirty="0">
              <a:solidFill>
                <a:schemeClr val="accent2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2" name="Picture 1" descr="IMG_465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24" y="721085"/>
            <a:ext cx="7790104" cy="488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75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9000">
        <p:fade/>
      </p:transition>
    </mc:Choice>
    <mc:Fallback xmlns="">
      <p:transition xmlns:p14="http://schemas.microsoft.com/office/powerpoint/2010/main" spd="slow" advClick="0" advTm="19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2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068" y="313598"/>
            <a:ext cx="8229600" cy="63503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9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“The </a:t>
            </a: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Great American Pastime”</a:t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latin typeface="Times New Roman"/>
                <a:cs typeface="Times New Roman"/>
              </a:rPr>
              <a:t>by Megan Clark</a:t>
            </a: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“The American Dream: Opportunity”</a:t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latin typeface="Times New Roman"/>
                <a:cs typeface="Times New Roman"/>
              </a:rPr>
              <a:t>by </a:t>
            </a:r>
            <a:r>
              <a:rPr lang="en-US" sz="2900" i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latin typeface="Times New Roman"/>
                <a:cs typeface="Times New Roman"/>
              </a:rPr>
              <a:t>Brianda</a:t>
            </a: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latin typeface="Times New Roman"/>
                <a:cs typeface="Times New Roman"/>
              </a:rPr>
              <a:t> Gutierrez</a:t>
            </a: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“The Fundamental Flaw of the American Dream: A Formula in Flux”</a:t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latin typeface="Times New Roman"/>
                <a:cs typeface="Times New Roman"/>
              </a:rPr>
              <a:t>by Taylor Schnell</a:t>
            </a: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“Waking </a:t>
            </a:r>
            <a:r>
              <a:rPr lang="en-US" sz="29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Up </a:t>
            </a: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from the American Dream”</a:t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by Brandy </a:t>
            </a:r>
            <a:r>
              <a:rPr lang="en-US" sz="2900" i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Balas</a:t>
            </a: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“Putting the American Dream on Trial”</a:t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by Danielle Hannan</a:t>
            </a:r>
            <a:endParaRPr lang="en-US" sz="2900" b="1" i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3656BB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3061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9000">
        <p:fade/>
      </p:transition>
    </mc:Choice>
    <mc:Fallback xmlns="">
      <p:transition xmlns:p14="http://schemas.microsoft.com/office/powerpoint/2010/main" spd="slow" advClick="0" advTm="9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7" descr="FullSizeRender-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307" r="-28307"/>
          <a:stretch>
            <a:fillRect/>
          </a:stretch>
        </p:blipFill>
        <p:spPr>
          <a:xfrm>
            <a:off x="488950" y="197098"/>
            <a:ext cx="8229600" cy="6461125"/>
          </a:xfrm>
        </p:spPr>
      </p:pic>
      <p:sp>
        <p:nvSpPr>
          <p:cNvPr id="6" name="Rectangle 5"/>
          <p:cNvSpPr/>
          <p:nvPr/>
        </p:nvSpPr>
        <p:spPr>
          <a:xfrm>
            <a:off x="7219569" y="5345441"/>
            <a:ext cx="1924431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Freedom to Worship, 1943</a:t>
            </a:r>
          </a:p>
        </p:txBody>
      </p:sp>
    </p:spTree>
    <p:extLst>
      <p:ext uri="{BB962C8B-B14F-4D97-AF65-F5344CB8AC3E}">
        <p14:creationId xmlns:p14="http://schemas.microsoft.com/office/powerpoint/2010/main" val="365627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9000">
        <p:fade/>
      </p:transition>
    </mc:Choice>
    <mc:Fallback xmlns="">
      <p:transition xmlns:p14="http://schemas.microsoft.com/office/powerpoint/2010/main" spd="med" advClick="0" advTm="19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2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068" y="313598"/>
            <a:ext cx="8229600" cy="63503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9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“The </a:t>
            </a: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Great American Pastime”</a:t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latin typeface="Times New Roman"/>
                <a:cs typeface="Times New Roman"/>
              </a:rPr>
              <a:t>by Megan Clark</a:t>
            </a: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“The American Dream: Opportunity”</a:t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latin typeface="Times New Roman"/>
                <a:cs typeface="Times New Roman"/>
              </a:rPr>
              <a:t>by </a:t>
            </a:r>
            <a:r>
              <a:rPr lang="en-US" sz="2900" i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latin typeface="Times New Roman"/>
                <a:cs typeface="Times New Roman"/>
              </a:rPr>
              <a:t>Brianda</a:t>
            </a: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latin typeface="Times New Roman"/>
                <a:cs typeface="Times New Roman"/>
              </a:rPr>
              <a:t> Gutierrez</a:t>
            </a: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“The Fundamental Flaw of the American Dream: A Formula in Flux”</a:t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latin typeface="Times New Roman"/>
                <a:cs typeface="Times New Roman"/>
              </a:rPr>
              <a:t>by Taylor Schnell</a:t>
            </a: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“Waking </a:t>
            </a:r>
            <a:r>
              <a:rPr lang="en-US" sz="29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Up </a:t>
            </a: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from the American Dream”</a:t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by Brandy </a:t>
            </a:r>
            <a:r>
              <a:rPr lang="en-US" sz="2900" i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Balas</a:t>
            </a: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“Putting the American Dream on Trial”</a:t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by Danielle Hannan</a:t>
            </a:r>
            <a:endParaRPr lang="en-US" sz="2900" b="1" i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3656BB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3061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9000">
        <p:fade/>
      </p:transition>
    </mc:Choice>
    <mc:Fallback xmlns="">
      <p:transition xmlns:p14="http://schemas.microsoft.com/office/powerpoint/2010/main" spd="slow" advClick="0" advTm="9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318375" y="5214630"/>
            <a:ext cx="17145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Freedom from Want, 1943</a:t>
            </a:r>
            <a:endParaRPr lang="en-US" sz="2400" i="1" dirty="0">
              <a:solidFill>
                <a:schemeClr val="accent2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2" name="Picture 1" descr="FullSizeRender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417" y="0"/>
            <a:ext cx="54476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79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9000">
        <p:fade/>
      </p:transition>
    </mc:Choice>
    <mc:Fallback xmlns="">
      <p:transition xmlns:p14="http://schemas.microsoft.com/office/powerpoint/2010/main" spd="slow" advClick="0" advTm="19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2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068" y="313598"/>
            <a:ext cx="8229600" cy="63503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9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“The </a:t>
            </a: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Great American Pastime”</a:t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latin typeface="Times New Roman"/>
                <a:cs typeface="Times New Roman"/>
              </a:rPr>
              <a:t>by Megan Clark</a:t>
            </a: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“The American Dream: Opportunity”</a:t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latin typeface="Times New Roman"/>
                <a:cs typeface="Times New Roman"/>
              </a:rPr>
              <a:t>by </a:t>
            </a:r>
            <a:r>
              <a:rPr lang="en-US" sz="2900" i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latin typeface="Times New Roman"/>
                <a:cs typeface="Times New Roman"/>
              </a:rPr>
              <a:t>Brianda</a:t>
            </a: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latin typeface="Times New Roman"/>
                <a:cs typeface="Times New Roman"/>
              </a:rPr>
              <a:t> Gutierrez</a:t>
            </a: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“The Fundamental Flaw of the American Dream: A Formula in Flux”</a:t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latin typeface="Times New Roman"/>
                <a:cs typeface="Times New Roman"/>
              </a:rPr>
              <a:t>by Taylor Schnell</a:t>
            </a: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“Waking </a:t>
            </a:r>
            <a:r>
              <a:rPr lang="en-US" sz="29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Up </a:t>
            </a: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from the American Dream”</a:t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by Brandy </a:t>
            </a:r>
            <a:r>
              <a:rPr lang="en-US" sz="2900" i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Balas</a:t>
            </a: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“Putting the American Dream on Trial”</a:t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by Danielle Hannan</a:t>
            </a:r>
            <a:endParaRPr lang="en-US" sz="2900" b="1" i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3656BB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3061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9000">
        <p:fade/>
      </p:transition>
    </mc:Choice>
    <mc:Fallback xmlns="">
      <p:transition xmlns:p14="http://schemas.microsoft.com/office/powerpoint/2010/main" spd="slow" advClick="0" advTm="9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318375" y="5214630"/>
            <a:ext cx="17145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Freedom from Fear, 1943</a:t>
            </a:r>
            <a:endParaRPr lang="en-US" sz="2400" i="1" dirty="0">
              <a:solidFill>
                <a:schemeClr val="accent2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3" name="Picture 2" descr="IMG_465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354" y="0"/>
            <a:ext cx="54971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2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9000">
        <p:fade/>
      </p:transition>
    </mc:Choice>
    <mc:Fallback xmlns="">
      <p:transition xmlns:p14="http://schemas.microsoft.com/office/powerpoint/2010/main" spd="slow" advClick="0" advTm="19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2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068" y="313598"/>
            <a:ext cx="8229600" cy="63503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9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“The </a:t>
            </a: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Great American Pastime”</a:t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latin typeface="Times New Roman"/>
                <a:cs typeface="Times New Roman"/>
              </a:rPr>
              <a:t>by Megan Clark</a:t>
            </a: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“The American Dream: Opportunity”</a:t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latin typeface="Times New Roman"/>
                <a:cs typeface="Times New Roman"/>
              </a:rPr>
              <a:t>by </a:t>
            </a:r>
            <a:r>
              <a:rPr lang="en-US" sz="2900" i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latin typeface="Times New Roman"/>
                <a:cs typeface="Times New Roman"/>
              </a:rPr>
              <a:t>Brianda</a:t>
            </a: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latin typeface="Times New Roman"/>
                <a:cs typeface="Times New Roman"/>
              </a:rPr>
              <a:t> Gutierrez</a:t>
            </a: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“The Fundamental Flaw of the American Dream: A Formula in Flux”</a:t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latin typeface="Times New Roman"/>
                <a:cs typeface="Times New Roman"/>
              </a:rPr>
              <a:t>by Taylor Schnell</a:t>
            </a: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“Waking </a:t>
            </a:r>
            <a:r>
              <a:rPr lang="en-US" sz="29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Up </a:t>
            </a: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from the American Dream”</a:t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by Brandy </a:t>
            </a:r>
            <a:r>
              <a:rPr lang="en-US" sz="2900" i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Balas</a:t>
            </a: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“Putting the American Dream on Trial”</a:t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by Danielle Hannan</a:t>
            </a:r>
            <a:endParaRPr lang="en-US" sz="2900" b="1" i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3656BB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3061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9000">
        <p:fade/>
      </p:transition>
    </mc:Choice>
    <mc:Fallback xmlns="">
      <p:transition xmlns:p14="http://schemas.microsoft.com/office/powerpoint/2010/main" spd="slow" advClick="0" advTm="9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318375" y="5214630"/>
            <a:ext cx="17145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Freedom of Speech, 1943</a:t>
            </a:r>
            <a:endParaRPr lang="en-US" sz="2400" i="1" dirty="0">
              <a:solidFill>
                <a:schemeClr val="accent2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3" descr="IMG_46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131" y="0"/>
            <a:ext cx="53792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78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9000">
        <p:fade/>
      </p:transition>
    </mc:Choice>
    <mc:Fallback xmlns="">
      <p:transition xmlns:p14="http://schemas.microsoft.com/office/powerpoint/2010/main" spd="slow" advClick="0" advTm="19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2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068" y="313598"/>
            <a:ext cx="8229600" cy="63503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9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“</a:t>
            </a: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The Great American Pastime”</a:t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latin typeface="Times New Roman"/>
                <a:cs typeface="Times New Roman"/>
              </a:rPr>
              <a:t>by Megan Clark</a:t>
            </a: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“The American Dream: Opportunity”</a:t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latin typeface="Times New Roman"/>
                <a:cs typeface="Times New Roman"/>
              </a:rPr>
              <a:t>by </a:t>
            </a:r>
            <a:r>
              <a:rPr lang="en-US" sz="2900" i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latin typeface="Times New Roman"/>
                <a:cs typeface="Times New Roman"/>
              </a:rPr>
              <a:t>Brianda</a:t>
            </a: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latin typeface="Times New Roman"/>
                <a:cs typeface="Times New Roman"/>
              </a:rPr>
              <a:t> Gutierrez</a:t>
            </a: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“The Fundamental Flaw of the American Dream: A Formula in Flux”</a:t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latin typeface="Times New Roman"/>
                <a:cs typeface="Times New Roman"/>
              </a:rPr>
              <a:t>by Taylor Schnell</a:t>
            </a: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“Waking </a:t>
            </a:r>
            <a:r>
              <a:rPr lang="en-US" sz="29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Up </a:t>
            </a: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from the American Dream”</a:t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by Brandy </a:t>
            </a:r>
            <a:r>
              <a:rPr lang="en-US" sz="2900" i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Balas</a:t>
            </a: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“Putting the American Dream on Trial”</a:t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by Danielle Hannan</a:t>
            </a:r>
            <a:endParaRPr lang="en-US" sz="2900" i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8849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9000">
        <p:fade/>
      </p:transition>
    </mc:Choice>
    <mc:Fallback xmlns="">
      <p:transition xmlns:p14="http://schemas.microsoft.com/office/powerpoint/2010/main" spd="slow" advClick="0" advTm="9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2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068" y="313598"/>
            <a:ext cx="8229600" cy="63503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9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“The </a:t>
            </a: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Great American Pastime”</a:t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latin typeface="Times New Roman"/>
                <a:cs typeface="Times New Roman"/>
              </a:rPr>
              <a:t>by Megan Clark</a:t>
            </a: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“The American Dream: Opportunity”</a:t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latin typeface="Times New Roman"/>
                <a:cs typeface="Times New Roman"/>
              </a:rPr>
              <a:t>by </a:t>
            </a:r>
            <a:r>
              <a:rPr lang="en-US" sz="2900" i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latin typeface="Times New Roman"/>
                <a:cs typeface="Times New Roman"/>
              </a:rPr>
              <a:t>Brianda</a:t>
            </a: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latin typeface="Times New Roman"/>
                <a:cs typeface="Times New Roman"/>
              </a:rPr>
              <a:t> Gutierrez</a:t>
            </a: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“The Fundamental Flaw of the American Dream: A Formula in Flux”</a:t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latin typeface="Times New Roman"/>
                <a:cs typeface="Times New Roman"/>
              </a:rPr>
              <a:t>by Taylor Schnell</a:t>
            </a: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“Waking </a:t>
            </a:r>
            <a:r>
              <a:rPr lang="en-US" sz="29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Up </a:t>
            </a: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from the American Dream”</a:t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by Brandy </a:t>
            </a:r>
            <a:r>
              <a:rPr lang="en-US" sz="2900" i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Balas</a:t>
            </a: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“Putting the American Dream on Trial”</a:t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by Danielle Hannan</a:t>
            </a:r>
            <a:endParaRPr lang="en-US" sz="2900" b="1" i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3656BB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3061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9000">
        <p:fade/>
      </p:transition>
    </mc:Choice>
    <mc:Fallback xmlns="">
      <p:transition xmlns:p14="http://schemas.microsoft.com/office/powerpoint/2010/main" spd="slow" advClick="0" advTm="9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480442" y="6275542"/>
            <a:ext cx="5235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The Problem We All Live With, 1964</a:t>
            </a:r>
            <a:endParaRPr lang="en-US" sz="2400" i="1" dirty="0">
              <a:solidFill>
                <a:schemeClr val="accent2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2" name="Picture 1" descr="IMG_465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24" y="721085"/>
            <a:ext cx="7790104" cy="488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9000">
        <p:fade/>
      </p:transition>
    </mc:Choice>
    <mc:Fallback xmlns="">
      <p:transition xmlns:p14="http://schemas.microsoft.com/office/powerpoint/2010/main" spd="slow" advClick="0" advTm="19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2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068" y="313598"/>
            <a:ext cx="8229600" cy="63503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9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“The </a:t>
            </a: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Great American Pastime”</a:t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latin typeface="Times New Roman"/>
                <a:cs typeface="Times New Roman"/>
              </a:rPr>
              <a:t>by Megan Clark</a:t>
            </a: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“The American Dream: Opportunity”</a:t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latin typeface="Times New Roman"/>
                <a:cs typeface="Times New Roman"/>
              </a:rPr>
              <a:t>by </a:t>
            </a:r>
            <a:r>
              <a:rPr lang="en-US" sz="2900" i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latin typeface="Times New Roman"/>
                <a:cs typeface="Times New Roman"/>
              </a:rPr>
              <a:t>Brianda</a:t>
            </a: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latin typeface="Times New Roman"/>
                <a:cs typeface="Times New Roman"/>
              </a:rPr>
              <a:t> Gutierrez</a:t>
            </a: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“The Fundamental Flaw of the American Dream: A Formula in Flux”</a:t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latin typeface="Times New Roman"/>
                <a:cs typeface="Times New Roman"/>
              </a:rPr>
              <a:t>by Taylor Schnell</a:t>
            </a: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“Waking </a:t>
            </a:r>
            <a:r>
              <a:rPr lang="en-US" sz="29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Up </a:t>
            </a: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from the American Dream”</a:t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by Brandy </a:t>
            </a:r>
            <a:r>
              <a:rPr lang="en-US" sz="2900" i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Balas</a:t>
            </a: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“Putting the American Dream on Trial”</a:t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by Danielle Hannan</a:t>
            </a:r>
            <a:endParaRPr lang="en-US" sz="2900" b="1" i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3656BB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3061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9000">
        <p:fade/>
      </p:transition>
    </mc:Choice>
    <mc:Fallback xmlns="">
      <p:transition xmlns:p14="http://schemas.microsoft.com/office/powerpoint/2010/main" spd="slow" advClick="0" advTm="9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7" descr="FullSizeRender-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307" r="-28307"/>
          <a:stretch>
            <a:fillRect/>
          </a:stretch>
        </p:blipFill>
        <p:spPr>
          <a:xfrm>
            <a:off x="488950" y="197098"/>
            <a:ext cx="8229600" cy="6461125"/>
          </a:xfrm>
        </p:spPr>
      </p:pic>
      <p:sp>
        <p:nvSpPr>
          <p:cNvPr id="6" name="Rectangle 5"/>
          <p:cNvSpPr/>
          <p:nvPr/>
        </p:nvSpPr>
        <p:spPr>
          <a:xfrm>
            <a:off x="7219569" y="5345441"/>
            <a:ext cx="1924431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Freedom to Worship, 1943</a:t>
            </a:r>
          </a:p>
        </p:txBody>
      </p:sp>
    </p:spTree>
    <p:extLst>
      <p:ext uri="{BB962C8B-B14F-4D97-AF65-F5344CB8AC3E}">
        <p14:creationId xmlns:p14="http://schemas.microsoft.com/office/powerpoint/2010/main" val="421174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9000">
        <p:fade/>
      </p:transition>
    </mc:Choice>
    <mc:Fallback xmlns="">
      <p:transition xmlns:p14="http://schemas.microsoft.com/office/powerpoint/2010/main" spd="med" advClick="0" advTm="19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2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068" y="313598"/>
            <a:ext cx="8229600" cy="63503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9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“The </a:t>
            </a: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Great American Pastime”</a:t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latin typeface="Times New Roman"/>
                <a:cs typeface="Times New Roman"/>
              </a:rPr>
              <a:t>by Megan Clark</a:t>
            </a: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“The American Dream: Opportunity”</a:t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latin typeface="Times New Roman"/>
                <a:cs typeface="Times New Roman"/>
              </a:rPr>
              <a:t>by </a:t>
            </a:r>
            <a:r>
              <a:rPr lang="en-US" sz="2900" i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latin typeface="Times New Roman"/>
                <a:cs typeface="Times New Roman"/>
              </a:rPr>
              <a:t>Brianda</a:t>
            </a: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latin typeface="Times New Roman"/>
                <a:cs typeface="Times New Roman"/>
              </a:rPr>
              <a:t> Gutierrez</a:t>
            </a: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“The Fundamental Flaw of the American Dream: A Formula in Flux”</a:t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latin typeface="Times New Roman"/>
                <a:cs typeface="Times New Roman"/>
              </a:rPr>
              <a:t>by Taylor Schnell</a:t>
            </a: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“Waking </a:t>
            </a:r>
            <a:r>
              <a:rPr lang="en-US" sz="29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Up </a:t>
            </a: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from the American Dream”</a:t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by Brandy </a:t>
            </a:r>
            <a:r>
              <a:rPr lang="en-US" sz="2900" i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Balas</a:t>
            </a: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“Putting the American Dream on Trial”</a:t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by Danielle Hannan</a:t>
            </a:r>
            <a:endParaRPr lang="en-US" sz="2900" b="1" i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3656BB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3061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9000">
        <p:fade/>
      </p:transition>
    </mc:Choice>
    <mc:Fallback xmlns="">
      <p:transition xmlns:p14="http://schemas.microsoft.com/office/powerpoint/2010/main" spd="slow" advClick="0" advTm="9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318375" y="5214630"/>
            <a:ext cx="17145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Freedom from Want, 1943</a:t>
            </a:r>
            <a:endParaRPr lang="en-US" sz="2400" i="1" dirty="0">
              <a:solidFill>
                <a:schemeClr val="accent2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2" name="Picture 1" descr="FullSizeRender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417" y="0"/>
            <a:ext cx="54476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45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9000">
        <p:fade/>
      </p:transition>
    </mc:Choice>
    <mc:Fallback xmlns="">
      <p:transition xmlns:p14="http://schemas.microsoft.com/office/powerpoint/2010/main" spd="slow" advClick="0" advTm="19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2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068" y="313598"/>
            <a:ext cx="8229600" cy="63503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9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“The </a:t>
            </a: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Great American Pastime”</a:t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latin typeface="Times New Roman"/>
                <a:cs typeface="Times New Roman"/>
              </a:rPr>
              <a:t>by Megan Clark</a:t>
            </a: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“The American Dream: Opportunity”</a:t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latin typeface="Times New Roman"/>
                <a:cs typeface="Times New Roman"/>
              </a:rPr>
              <a:t>by </a:t>
            </a:r>
            <a:r>
              <a:rPr lang="en-US" sz="2900" i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latin typeface="Times New Roman"/>
                <a:cs typeface="Times New Roman"/>
              </a:rPr>
              <a:t>Brianda</a:t>
            </a: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latin typeface="Times New Roman"/>
                <a:cs typeface="Times New Roman"/>
              </a:rPr>
              <a:t> Gutierrez</a:t>
            </a: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“The Fundamental Flaw of the American Dream: A Formula in Flux”</a:t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latin typeface="Times New Roman"/>
                <a:cs typeface="Times New Roman"/>
              </a:rPr>
              <a:t>by Taylor Schnell</a:t>
            </a: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“Waking </a:t>
            </a:r>
            <a:r>
              <a:rPr lang="en-US" sz="29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Up </a:t>
            </a: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from the American Dream”</a:t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by Brandy </a:t>
            </a:r>
            <a:r>
              <a:rPr lang="en-US" sz="2900" i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Balas</a:t>
            </a: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“Putting the American Dream on Trial”</a:t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by Danielle Hannan</a:t>
            </a:r>
            <a:endParaRPr lang="en-US" sz="2900" b="1" i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3656BB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3061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9000">
        <p:fade/>
      </p:transition>
    </mc:Choice>
    <mc:Fallback xmlns="">
      <p:transition xmlns:p14="http://schemas.microsoft.com/office/powerpoint/2010/main" spd="slow" advClick="0" advTm="9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318375" y="5214630"/>
            <a:ext cx="17145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Freedom from Fear, 1943</a:t>
            </a:r>
            <a:endParaRPr lang="en-US" sz="2400" i="1" dirty="0">
              <a:solidFill>
                <a:schemeClr val="accent2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3" name="Picture 2" descr="IMG_465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354" y="0"/>
            <a:ext cx="54971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5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9000">
        <p:fade/>
      </p:transition>
    </mc:Choice>
    <mc:Fallback xmlns="">
      <p:transition xmlns:p14="http://schemas.microsoft.com/office/powerpoint/2010/main" spd="slow" advClick="0" advTm="19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2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068" y="313598"/>
            <a:ext cx="8229600" cy="63503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9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“The </a:t>
            </a: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Great American Pastime”</a:t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latin typeface="Times New Roman"/>
                <a:cs typeface="Times New Roman"/>
              </a:rPr>
              <a:t>by Megan Clark</a:t>
            </a: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“The American Dream: Opportunity”</a:t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latin typeface="Times New Roman"/>
                <a:cs typeface="Times New Roman"/>
              </a:rPr>
              <a:t>by </a:t>
            </a:r>
            <a:r>
              <a:rPr lang="en-US" sz="2900" i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latin typeface="Times New Roman"/>
                <a:cs typeface="Times New Roman"/>
              </a:rPr>
              <a:t>Brianda</a:t>
            </a: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latin typeface="Times New Roman"/>
                <a:cs typeface="Times New Roman"/>
              </a:rPr>
              <a:t> Gutierrez</a:t>
            </a: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“The Fundamental Flaw of the American Dream: A Formula in Flux”</a:t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latin typeface="Times New Roman"/>
                <a:cs typeface="Times New Roman"/>
              </a:rPr>
              <a:t>by Taylor Schnell</a:t>
            </a: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“Waking </a:t>
            </a:r>
            <a:r>
              <a:rPr lang="en-US" sz="29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Up </a:t>
            </a: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from the American Dream”</a:t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by Brandy </a:t>
            </a:r>
            <a:r>
              <a:rPr lang="en-US" sz="2900" i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Balas</a:t>
            </a: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“Putting the American Dream on Trial”</a:t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by Danielle Hannan</a:t>
            </a:r>
            <a:endParaRPr lang="en-US" sz="2900" b="1" i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3656BB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3061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9000">
        <p:fade/>
      </p:transition>
    </mc:Choice>
    <mc:Fallback xmlns="">
      <p:transition xmlns:p14="http://schemas.microsoft.com/office/powerpoint/2010/main" spd="slow" advClick="0" advTm="9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318375" y="5214630"/>
            <a:ext cx="17145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Freedom of Speech, 1943</a:t>
            </a:r>
            <a:endParaRPr lang="en-US" sz="2400" i="1" dirty="0">
              <a:solidFill>
                <a:schemeClr val="accent2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3" descr="IMG_46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131" y="0"/>
            <a:ext cx="53792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6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9000">
        <p:fade/>
      </p:transition>
    </mc:Choice>
    <mc:Fallback xmlns="">
      <p:transition xmlns:p14="http://schemas.microsoft.com/office/powerpoint/2010/main" spd="slow" advClick="0" advTm="19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318375" y="5214630"/>
            <a:ext cx="17145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Freedom from Want, 1943</a:t>
            </a:r>
            <a:endParaRPr lang="en-US" sz="2400" i="1" dirty="0">
              <a:solidFill>
                <a:schemeClr val="accent2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2" name="Picture 1" descr="FullSizeRender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417" y="0"/>
            <a:ext cx="54476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50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9000">
        <p:fade/>
      </p:transition>
    </mc:Choice>
    <mc:Fallback xmlns="">
      <p:transition xmlns:p14="http://schemas.microsoft.com/office/powerpoint/2010/main" spd="slow" advClick="0" advTm="19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2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068" y="313598"/>
            <a:ext cx="8229600" cy="63503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9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“The </a:t>
            </a: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Great American Pastime”</a:t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latin typeface="Times New Roman"/>
                <a:cs typeface="Times New Roman"/>
              </a:rPr>
              <a:t>by Megan Clark</a:t>
            </a: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“The American Dream: Opportunity”</a:t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latin typeface="Times New Roman"/>
                <a:cs typeface="Times New Roman"/>
              </a:rPr>
              <a:t>by </a:t>
            </a:r>
            <a:r>
              <a:rPr lang="en-US" sz="2900" i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latin typeface="Times New Roman"/>
                <a:cs typeface="Times New Roman"/>
              </a:rPr>
              <a:t>Brianda</a:t>
            </a: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latin typeface="Times New Roman"/>
                <a:cs typeface="Times New Roman"/>
              </a:rPr>
              <a:t> Gutierrez</a:t>
            </a: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“The Fundamental Flaw of the American Dream: A Formula in Flux”</a:t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latin typeface="Times New Roman"/>
                <a:cs typeface="Times New Roman"/>
              </a:rPr>
              <a:t>by Taylor Schnell</a:t>
            </a: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“Waking </a:t>
            </a:r>
            <a:r>
              <a:rPr lang="en-US" sz="29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Up </a:t>
            </a: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from the American Dream”</a:t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by Brandy </a:t>
            </a:r>
            <a:r>
              <a:rPr lang="en-US" sz="2900" i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Balas</a:t>
            </a: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“Putting the American Dream on Trial”</a:t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by Danielle Hannan</a:t>
            </a:r>
            <a:endParaRPr lang="en-US" sz="2900" b="1" i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3656BB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3061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9000">
        <p:fade/>
      </p:transition>
    </mc:Choice>
    <mc:Fallback xmlns="">
      <p:transition xmlns:p14="http://schemas.microsoft.com/office/powerpoint/2010/main" spd="slow" advClick="0" advTm="9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480442" y="6275542"/>
            <a:ext cx="5235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The Problem We All Live With, 1964</a:t>
            </a:r>
            <a:endParaRPr lang="en-US" sz="2400" i="1" dirty="0">
              <a:solidFill>
                <a:schemeClr val="accent2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2" name="Picture 1" descr="IMG_465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24" y="721085"/>
            <a:ext cx="7790104" cy="488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68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9000">
        <p:fade/>
      </p:transition>
    </mc:Choice>
    <mc:Fallback xmlns="">
      <p:transition xmlns:p14="http://schemas.microsoft.com/office/powerpoint/2010/main" spd="slow" advClick="0" advTm="19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2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068" y="313598"/>
            <a:ext cx="8229600" cy="63503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9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“The </a:t>
            </a: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Great American Pastime”</a:t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latin typeface="Times New Roman"/>
                <a:cs typeface="Times New Roman"/>
              </a:rPr>
              <a:t>by Megan Clark</a:t>
            </a: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“The American Dream: Opportunity”</a:t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latin typeface="Times New Roman"/>
                <a:cs typeface="Times New Roman"/>
              </a:rPr>
              <a:t>by </a:t>
            </a:r>
            <a:r>
              <a:rPr lang="en-US" sz="2900" i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latin typeface="Times New Roman"/>
                <a:cs typeface="Times New Roman"/>
              </a:rPr>
              <a:t>Brianda</a:t>
            </a: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latin typeface="Times New Roman"/>
                <a:cs typeface="Times New Roman"/>
              </a:rPr>
              <a:t> Gutierrez</a:t>
            </a: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“The Fundamental Flaw of the American Dream: A Formula in Flux”</a:t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latin typeface="Times New Roman"/>
                <a:cs typeface="Times New Roman"/>
              </a:rPr>
              <a:t>by Taylor Schnell</a:t>
            </a: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“Waking </a:t>
            </a:r>
            <a:r>
              <a:rPr lang="en-US" sz="29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Up </a:t>
            </a: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from the American Dream”</a:t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by Brandy </a:t>
            </a:r>
            <a:r>
              <a:rPr lang="en-US" sz="2900" i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Balas</a:t>
            </a: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“Putting the American Dream on Trial”</a:t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by Danielle Hannan</a:t>
            </a:r>
            <a:endParaRPr lang="en-US" sz="2900" b="1" i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3656BB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2589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9000">
        <p:fade/>
      </p:transition>
    </mc:Choice>
    <mc:Fallback xmlns="">
      <p:transition xmlns:p14="http://schemas.microsoft.com/office/powerpoint/2010/main" spd="slow" advClick="0" advTm="9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2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utrid picke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278" y="666449"/>
            <a:ext cx="4377444" cy="572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38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20000">
        <p:fade/>
      </p:transition>
    </mc:Choice>
    <mc:Fallback xmlns="">
      <p:transition xmlns:p14="http://schemas.microsoft.com/office/powerpoint/2010/main" spd="slow" advClick="0" advTm="620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2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13026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9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“The </a:t>
            </a: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Great American Pastime”</a:t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latin typeface="Times New Roman"/>
                <a:cs typeface="Times New Roman"/>
              </a:rPr>
              <a:t>by Megan Clark</a:t>
            </a: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“The American Dream: Opportunity”</a:t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latin typeface="Times New Roman"/>
                <a:cs typeface="Times New Roman"/>
              </a:rPr>
              <a:t>by </a:t>
            </a:r>
            <a:r>
              <a:rPr lang="en-US" sz="2900" i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latin typeface="Times New Roman"/>
                <a:cs typeface="Times New Roman"/>
              </a:rPr>
              <a:t>Brianda</a:t>
            </a: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latin typeface="Times New Roman"/>
                <a:cs typeface="Times New Roman"/>
              </a:rPr>
              <a:t> Gutierrez</a:t>
            </a: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“The Fundamental Flaw of the American Dream: A Formula in Flux”</a:t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latin typeface="Times New Roman"/>
                <a:cs typeface="Times New Roman"/>
              </a:rPr>
              <a:t>by Taylor Schnell</a:t>
            </a: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“Waking </a:t>
            </a:r>
            <a:r>
              <a:rPr lang="en-US" sz="29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Up </a:t>
            </a: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from the American Dream”</a:t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by Brandy </a:t>
            </a:r>
            <a:r>
              <a:rPr lang="en-US" sz="2900" i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Balas</a:t>
            </a: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“Putting the American Dream on Trial”</a:t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by Danielle Hannan</a:t>
            </a: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101017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9000">
        <p:fade/>
      </p:transition>
    </mc:Choice>
    <mc:Fallback xmlns="">
      <p:transition xmlns:p14="http://schemas.microsoft.com/office/powerpoint/2010/main" spd="slow" advClick="0" advTm="9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318375" y="5214630"/>
            <a:ext cx="17145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Freedom from Fear, 1943</a:t>
            </a:r>
            <a:endParaRPr lang="en-US" sz="2400" i="1" dirty="0">
              <a:solidFill>
                <a:schemeClr val="accent2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3" name="Picture 2" descr="IMG_465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354" y="0"/>
            <a:ext cx="54971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83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9000">
        <p:fade/>
      </p:transition>
    </mc:Choice>
    <mc:Fallback xmlns="">
      <p:transition xmlns:p14="http://schemas.microsoft.com/office/powerpoint/2010/main" spd="slow" advClick="0" advTm="19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2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8213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“The Great American Pastime”</a:t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latin typeface="Times New Roman"/>
                <a:cs typeface="Times New Roman"/>
              </a:rPr>
              <a:t>by Megan Clark</a:t>
            </a: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“The American Dream: Opportunity”</a:t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latin typeface="Times New Roman"/>
                <a:cs typeface="Times New Roman"/>
              </a:rPr>
              <a:t>by </a:t>
            </a:r>
            <a:r>
              <a:rPr lang="en-US" sz="2900" i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latin typeface="Times New Roman"/>
                <a:cs typeface="Times New Roman"/>
              </a:rPr>
              <a:t>Brianda</a:t>
            </a: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latin typeface="Times New Roman"/>
                <a:cs typeface="Times New Roman"/>
              </a:rPr>
              <a:t> Gutierrez</a:t>
            </a: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“The Fundamental Flaw of the American Dream: A Formula in Flux”</a:t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latin typeface="Times New Roman"/>
                <a:cs typeface="Times New Roman"/>
              </a:rPr>
              <a:t>by Taylor Schnell</a:t>
            </a: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“Waking Up from the American Dream”</a:t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by Brandy </a:t>
            </a:r>
            <a:r>
              <a:rPr lang="en-US" sz="2900" i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Balas</a:t>
            </a: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/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“Putting the American Dream on Trial”</a:t>
            </a:r>
            <a:br>
              <a:rPr lang="en-US" sz="29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3656BB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</a:br>
            <a:r>
              <a:rPr lang="en-US" sz="2900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by Danielle Hannan</a:t>
            </a: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184047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9000">
        <p:fade/>
      </p:transition>
    </mc:Choice>
    <mc:Fallback xmlns="">
      <p:transition xmlns:p14="http://schemas.microsoft.com/office/powerpoint/2010/main" spd="slow" advClick="0" advTm="9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318375" y="5214630"/>
            <a:ext cx="17145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Freedom of Speech, 1943</a:t>
            </a:r>
            <a:endParaRPr lang="en-US" sz="2400" i="1" dirty="0">
              <a:solidFill>
                <a:schemeClr val="accent2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3" descr="IMG_46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131" y="0"/>
            <a:ext cx="53792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16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9000">
        <p:fade/>
      </p:transition>
    </mc:Choice>
    <mc:Fallback xmlns="">
      <p:transition xmlns:p14="http://schemas.microsoft.com/office/powerpoint/2010/main" spd="slow" advClick="0" advTm="19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23560</TotalTime>
  <Words>269</Words>
  <Application>Microsoft Macintosh PowerPoint</Application>
  <PresentationFormat>On-screen Show (4:3)</PresentationFormat>
  <Paragraphs>54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The Four Freedoms, 1943 &amp; The Problem We All Live With, 1964</vt:lpstr>
      <vt:lpstr>PowerPoint Presentation</vt:lpstr>
      <vt:lpstr>PowerPoint Presentation</vt:lpstr>
      <vt:lpstr>“The Great American Pastime” by Megan Clark  “The American Dream: Opportunity” by Brianda Gutierrez  “The Fundamental Flaw of the American Dream: A Formula in Flux” by Taylor Schnell  “Waking Up from the American Dream” by Brandy Balas  “Putting the American Dream on Trial” by Danielle Hannan</vt:lpstr>
      <vt:lpstr>PowerPoint Presentation</vt:lpstr>
      <vt:lpstr>    “The Great American Pastime” by Megan Clark  “The American Dream: Opportunity” by Brianda Gutierrez  “The Fundamental Flaw of the American Dream: A Formula in Flux” by Taylor Schnell  “Waking Up from the American Dream” by Brandy Balas  “Putting the American Dream on Trial” by Danielle Hannan</vt:lpstr>
      <vt:lpstr>PowerPoint Presentation</vt:lpstr>
      <vt:lpstr>    “The Great American Pastime” by Megan Clark  “The American Dream: Opportunity” by Brianda Gutierrez  “The Fundamental Flaw of the American Dream: A Formula in Flux” by Taylor Schnell  “Waking Up from the American Dream” by Brandy Balas  “Putting the American Dream on Trial” by Danielle Hannan</vt:lpstr>
      <vt:lpstr>PowerPoint Presentation</vt:lpstr>
      <vt:lpstr>   “The Great American Pastime” by Megan Clark  “The American Dream: Opportunity” by Brianda Gutierrez  “The Fundamental Flaw of the American Dream: A Formula in Flux” by Taylor Schnell  “Waking Up from the American Dream” by Brandy Balas  “Putting the American Dream on Trial” by Danielle Hannan</vt:lpstr>
      <vt:lpstr>PowerPoint Presentation</vt:lpstr>
      <vt:lpstr>   “The Great American Pastime” by Megan Clark  “The American Dream: Opportunity” by Brianda Gutierrez  “The Fundamental Flaw of the American Dream: A Formula in Flux” by Taylor Schnell  “Waking Up from the American Dream” by Brandy Balas  “Putting the American Dream on Trial” by Danielle Hannan</vt:lpstr>
      <vt:lpstr>PowerPoint Presentation</vt:lpstr>
      <vt:lpstr>“The Great American Pastime” by Megan Clark  “The American Dream: Opportunity” by Brianda Gutierrez  “The Fundamental Flaw of the American Dream: A Formula in Flux” by Taylor Schnell  “Waking Up from the American Dream” by Brandy Balas  “Putting the American Dream on Trial” by Danielle Hannan</vt:lpstr>
      <vt:lpstr>PowerPoint Presentation</vt:lpstr>
      <vt:lpstr> “The Great American Pastime” by Megan Clark  “The American Dream: Opportunity” by Brianda Gutierrez  “The Fundamental Flaw of the American Dream: A Formula in Flux” by Taylor Schnell  “Waking Up from the American Dream” by Brandy Balas  “Putting the American Dream on Trial” by Danielle Hannan</vt:lpstr>
      <vt:lpstr>PowerPoint Presentation</vt:lpstr>
      <vt:lpstr>“The Great American Pastime” by Megan Clark  “The American Dream: Opportunity” by Brianda Gutierrez  “The Fundamental Flaw of the American Dream: A Formula in Flux” by Taylor Schnell  “Waking Up from the American Dream” by Brandy Balas  “Putting the American Dream on Trial” by Danielle Hannan</vt:lpstr>
      <vt:lpstr>PowerPoint Presentation</vt:lpstr>
      <vt:lpstr>“The Great American Pastime” by Megan Clark  “The American Dream: Opportunity” by Brianda Gutierrez  “The Fundamental Flaw of the American Dream: A Formula in Flux” by Taylor Schnell  “Waking Up from the American Dream” by Brandy Balas  “Putting the American Dream on Trial” by Danielle Hannan</vt:lpstr>
      <vt:lpstr>PowerPoint Presentation</vt:lpstr>
      <vt:lpstr>PowerPoint Presentation</vt:lpstr>
      <vt:lpstr>PowerPoint Presentation</vt:lpstr>
      <vt:lpstr>“The Great American Pastime” by Megan Clark  “The American Dream: Opportunity” by Brianda Gutierrez  “The Fundamental Flaw of the American Dream: A Formula in Flux” by Taylor Schnell  “Waking Up from the American Dream” by Brandy Balas  “Putting the American Dream on Trial” by Danielle Hannan</vt:lpstr>
      <vt:lpstr>PowerPoint Presentation</vt:lpstr>
      <vt:lpstr>“The Great American Pastime” by Megan Clark  “The American Dream: Opportunity” by Brianda Gutierrez  “The Fundamental Flaw of the American Dream: A Formula in Flux” by Taylor Schnell  “Waking Up from the American Dream” by Brandy Balas  “Putting the American Dream on Trial” by Danielle Hannan</vt:lpstr>
      <vt:lpstr>PowerPoint Presentation</vt:lpstr>
      <vt:lpstr>“The Great American Pastime” by Megan Clark  “The American Dream: Opportunity” by Brianda Gutierrez  “The Fundamental Flaw of the American Dream: A Formula in Flux” by Taylor Schnell  “Waking Up from the American Dream” by Brandy Balas  “Putting the American Dream on Trial” by Danielle Hannan</vt:lpstr>
      <vt:lpstr>PowerPoint Presentation</vt:lpstr>
      <vt:lpstr>“The Great American Pastime” by Megan Clark  “The American Dream: Opportunity” by Brianda Gutierrez  “The Fundamental Flaw of the American Dream: A Formula in Flux” by Taylor Schnell  “Waking Up from the American Dream” by Brandy Balas  “Putting the American Dream on Trial” by Danielle Hannan</vt:lpstr>
      <vt:lpstr>PowerPoint Presentation</vt:lpstr>
      <vt:lpstr>“The Great American Pastime” by Megan Clark  “The American Dream: Opportunity” by Brianda Gutierrez  “The Fundamental Flaw of the American Dream: A Formula in Flux” by Taylor Schnell  “Waking Up from the American Dream” by Brandy Balas  “Putting the American Dream on Trial” by Danielle Hannan</vt:lpstr>
      <vt:lpstr>PowerPoint Presentation</vt:lpstr>
      <vt:lpstr>“The Great American Pastime” by Megan Clark  “The American Dream: Opportunity” by Brianda Gutierrez  “The Fundamental Flaw of the American Dream: A Formula in Flux” by Taylor Schnell  “Waking Up from the American Dream” by Brandy Balas  “Putting the American Dream on Trial” by Danielle Hannan</vt:lpstr>
      <vt:lpstr>PowerPoint Presentation</vt:lpstr>
      <vt:lpstr>“The Great American Pastime” by Megan Clark  “The American Dream: Opportunity” by Brianda Gutierrez  “The Fundamental Flaw of the American Dream: A Formula in Flux” by Taylor Schnell  “Waking Up from the American Dream” by Brandy Balas  “Putting the American Dream on Trial” by Danielle Hannan</vt:lpstr>
      <vt:lpstr>PowerPoint Presentation</vt:lpstr>
      <vt:lpstr>“The Great American Pastime” by Megan Clark  “The American Dream: Opportunity” by Brianda Gutierrez  “The Fundamental Flaw of the American Dream: A Formula in Flux” by Taylor Schnell  “Waking Up from the American Dream” by Brandy Balas  “Putting the American Dream on Trial” by Danielle Hannan</vt:lpstr>
      <vt:lpstr>PowerPoint Presentation</vt:lpstr>
      <vt:lpstr>“The Great American Pastime” by Megan Clark  “The American Dream: Opportunity” by Brianda Gutierrez  “The Fundamental Flaw of the American Dream: A Formula in Flux” by Taylor Schnell  “Waking Up from the American Dream” by Brandy Balas  “Putting the American Dream on Trial” by Danielle Hannan</vt:lpstr>
      <vt:lpstr>PowerPoint Presentation</vt:lpstr>
      <vt:lpstr>“The Great American Pastime” by Megan Clark  “The American Dream: Opportunity” by Brianda Gutierrez  “The Fundamental Flaw of the American Dream: A Formula in Flux” by Taylor Schnell  “Waking Up from the American Dream” by Brandy Balas  “Putting the American Dream on Trial” by Danielle Hannan</vt:lpstr>
      <vt:lpstr>PowerPoint Presentation</vt:lpstr>
      <vt:lpstr>“The Great American Pastime” by Megan Clark  “The American Dream: Opportunity” by Brianda Gutierrez  “The Fundamental Flaw of the American Dream: A Formula in Flux” by Taylor Schnell  “Waking Up from the American Dream” by Brandy Balas  “Putting the American Dream on Trial” by Danielle Hannan</vt:lpstr>
      <vt:lpstr>PowerPoint Presentation</vt:lpstr>
      <vt:lpstr>“The Great American Pastime” by Megan Clark  “The American Dream: Opportunity” by Brianda Gutierrez  “The Fundamental Flaw of the American Dream: A Formula in Flux” by Taylor Schnell  “Waking Up from the American Dream” by Brandy Balas  “Putting the American Dream on Trial” by Danielle Hannan</vt:lpstr>
      <vt:lpstr>PowerPoint Presentation</vt:lpstr>
      <vt:lpstr>“The Great American Pastime” by Megan Clark  “The American Dream: Opportunity” by Brianda Gutierrez  “The Fundamental Flaw of the American Dream: A Formula in Flux” by Taylor Schnell  “Waking Up from the American Dream” by Brandy Balas  “Putting the American Dream on Trial” by Danielle Hannan</vt:lpstr>
      <vt:lpstr>PowerPoint Presentation</vt:lpstr>
      <vt:lpstr>“The Great American Pastime” by Megan Clark  “The American Dream: Opportunity” by Brianda Gutierrez  “The Fundamental Flaw of the American Dream: A Formula in Flux” by Taylor Schnell  “Waking Up from the American Dream” by Brandy Balas  “Putting the American Dream on Trial” by Danielle Hannan</vt:lpstr>
      <vt:lpstr>PowerPoint Presentation</vt:lpstr>
      <vt:lpstr>“The Great American Pastime” by Megan Clark  “The American Dream: Opportunity” by Brianda Gutierrez  “The Fundamental Flaw of the American Dream: A Formula in Flux” by Taylor Schnell  “Waking Up from the American Dream” by Brandy Balas  “Putting the American Dream on Trial” by Danielle Hannan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Western Oregon University</cp:lastModifiedBy>
  <cp:revision>70</cp:revision>
  <dcterms:created xsi:type="dcterms:W3CDTF">2010-04-12T23:12:02Z</dcterms:created>
  <dcterms:modified xsi:type="dcterms:W3CDTF">2015-05-28T04:42:07Z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